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9" r:id="rId2"/>
    <p:sldId id="497" r:id="rId3"/>
    <p:sldId id="506" r:id="rId4"/>
    <p:sldId id="513" r:id="rId5"/>
    <p:sldId id="490" r:id="rId6"/>
    <p:sldId id="489" r:id="rId7"/>
    <p:sldId id="492" r:id="rId8"/>
    <p:sldId id="520" r:id="rId9"/>
    <p:sldId id="500" r:id="rId10"/>
    <p:sldId id="512" r:id="rId11"/>
    <p:sldId id="518" r:id="rId12"/>
    <p:sldId id="499" r:id="rId13"/>
    <p:sldId id="516" r:id="rId14"/>
    <p:sldId id="349" r:id="rId15"/>
  </p:sldIdLst>
  <p:sldSz cx="12192000" cy="6858000"/>
  <p:notesSz cx="12192000" cy="6858000"/>
  <p:embeddedFontLst>
    <p:embeddedFont>
      <p:font typeface="Inter UI" panose="020B0604020202020204" charset="0"/>
      <p:regular r:id="rId18"/>
      <p:bold r:id="rId19"/>
      <p:italic r:id="rId20"/>
      <p:boldItalic r:id="rId21"/>
    </p:embeddedFont>
    <p:embeddedFont>
      <p:font typeface="Mulish Medium" pitchFamily="2" charset="-52"/>
      <p:regular r:id="rId22"/>
      <p:italic r:id="rId23"/>
    </p:embeddedFont>
    <p:embeddedFont>
      <p:font typeface="Mulish ExtraBold" pitchFamily="2" charset="-52"/>
      <p:bold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529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7DB6D5-6070-5EDA-29FE-1852CA721B5B}" name="Тернавская Анна  (Ternavskaya_AA)" initials="ТА" userId="Тернавская Анна  (Ternavskaya_AA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Тернавская Анна  (Ternavskaya_AA)" initials="ТА" lastIdx="2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FF00"/>
    <a:srgbClr val="FFF2CC"/>
    <a:srgbClr val="D65633"/>
    <a:srgbClr val="FF0000"/>
    <a:srgbClr val="F2606E"/>
    <a:srgbClr val="009999"/>
    <a:srgbClr val="D9D9D9"/>
    <a:srgbClr val="597FDA"/>
    <a:srgbClr val="8AB7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93" autoAdjust="0"/>
    <p:restoredTop sz="97337" autoAdjust="0"/>
  </p:normalViewPr>
  <p:slideViewPr>
    <p:cSldViewPr>
      <p:cViewPr>
        <p:scale>
          <a:sx n="112" d="100"/>
          <a:sy n="112" d="100"/>
        </p:scale>
        <p:origin x="-816" y="-30"/>
      </p:cViewPr>
      <p:guideLst>
        <p:guide orient="horz" pos="2160"/>
        <p:guide pos="529"/>
      </p:guideLst>
    </p:cSldViewPr>
  </p:slideViewPr>
  <p:outlineViewPr>
    <p:cViewPr>
      <p:scale>
        <a:sx n="33" d="100"/>
        <a:sy n="33" d="100"/>
      </p:scale>
      <p:origin x="0" y="640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136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F1408A-C6EF-473F-81DD-9EA3765BD490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C6C446F-1F8E-469B-A5BA-63756BC9DA40}">
      <dgm:prSet phldrT="[Текст]" custT="1"/>
      <dgm:spPr>
        <a:solidFill>
          <a:srgbClr val="FF9933"/>
        </a:solidFill>
      </dgm:spPr>
      <dgm:t>
        <a:bodyPr/>
        <a:lstStyle/>
        <a:p>
          <a:r>
            <a:rPr lang="ru-RU" sz="1800" dirty="0" smtClean="0">
              <a:latin typeface="Mulish Medium" pitchFamily="2" charset="-52"/>
            </a:rPr>
            <a:t>Ошибки при подсчете времени</a:t>
          </a:r>
          <a:endParaRPr lang="ru-RU" sz="1800" dirty="0"/>
        </a:p>
      </dgm:t>
    </dgm:pt>
    <dgm:pt modelId="{C71D0533-2BA9-48BE-B568-9E55D17E444E}" type="parTrans" cxnId="{01904EC3-62CB-43A1-A8C7-8208E4D1E89F}">
      <dgm:prSet/>
      <dgm:spPr/>
      <dgm:t>
        <a:bodyPr/>
        <a:lstStyle/>
        <a:p>
          <a:endParaRPr lang="ru-RU"/>
        </a:p>
      </dgm:t>
    </dgm:pt>
    <dgm:pt modelId="{795988D3-B964-4927-908F-4E8589C9931F}" type="sibTrans" cxnId="{01904EC3-62CB-43A1-A8C7-8208E4D1E89F}">
      <dgm:prSet/>
      <dgm:spPr/>
      <dgm:t>
        <a:bodyPr/>
        <a:lstStyle/>
        <a:p>
          <a:endParaRPr lang="ru-RU"/>
        </a:p>
      </dgm:t>
    </dgm:pt>
    <dgm:pt modelId="{D9CFBF12-D053-4B44-9A97-104FEC973E42}">
      <dgm:prSet phldrT="[Текст]" custT="1"/>
      <dgm:spPr>
        <a:solidFill>
          <a:srgbClr val="F2606E"/>
        </a:solidFill>
      </dgm:spPr>
      <dgm:t>
        <a:bodyPr/>
        <a:lstStyle/>
        <a:p>
          <a:r>
            <a:rPr lang="ru-RU" sz="1800" dirty="0" smtClean="0">
              <a:latin typeface="Mulish Medium" pitchFamily="2" charset="-52"/>
            </a:rPr>
            <a:t>Риск забыть или потерять запись с временем начала, перерыва, окончания работы</a:t>
          </a:r>
          <a:endParaRPr lang="ru-RU" sz="1800" dirty="0"/>
        </a:p>
      </dgm:t>
    </dgm:pt>
    <dgm:pt modelId="{9E98223C-99AF-4D8C-8006-5B5086D0360E}" type="parTrans" cxnId="{C654651F-EC19-4D02-8BDE-8C3D7BEC955E}">
      <dgm:prSet/>
      <dgm:spPr/>
      <dgm:t>
        <a:bodyPr/>
        <a:lstStyle/>
        <a:p>
          <a:endParaRPr lang="ru-RU"/>
        </a:p>
      </dgm:t>
    </dgm:pt>
    <dgm:pt modelId="{1F9083AC-4179-4CBB-83A3-17F3483B53BD}" type="sibTrans" cxnId="{C654651F-EC19-4D02-8BDE-8C3D7BEC955E}">
      <dgm:prSet/>
      <dgm:spPr/>
      <dgm:t>
        <a:bodyPr/>
        <a:lstStyle/>
        <a:p>
          <a:endParaRPr lang="ru-RU"/>
        </a:p>
      </dgm:t>
    </dgm:pt>
    <dgm:pt modelId="{CE3F4320-CA0B-48FC-A4E0-87FC341C993B}">
      <dgm:prSet phldrT="[Текст]" custT="1"/>
      <dgm:spPr>
        <a:solidFill>
          <a:srgbClr val="D9D9D9"/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Mulish Medium" pitchFamily="2" charset="-52"/>
            </a:rPr>
            <a:t>Фиксация времени в нескольких системах</a:t>
          </a:r>
          <a:endParaRPr lang="ru-RU" sz="1800" dirty="0">
            <a:solidFill>
              <a:schemeClr val="tx1"/>
            </a:solidFill>
          </a:endParaRPr>
        </a:p>
      </dgm:t>
    </dgm:pt>
    <dgm:pt modelId="{B880EA8E-8118-4A69-AE00-A6AC1F7514AD}" type="parTrans" cxnId="{07672112-545A-452F-9197-8BE11A729D52}">
      <dgm:prSet/>
      <dgm:spPr/>
      <dgm:t>
        <a:bodyPr/>
        <a:lstStyle/>
        <a:p>
          <a:endParaRPr lang="ru-RU"/>
        </a:p>
      </dgm:t>
    </dgm:pt>
    <dgm:pt modelId="{3BEFA6C0-73D7-41B9-B747-BAE614D1761B}" type="sibTrans" cxnId="{07672112-545A-452F-9197-8BE11A729D52}">
      <dgm:prSet/>
      <dgm:spPr/>
      <dgm:t>
        <a:bodyPr/>
        <a:lstStyle/>
        <a:p>
          <a:endParaRPr lang="ru-RU"/>
        </a:p>
      </dgm:t>
    </dgm:pt>
    <dgm:pt modelId="{0962B1FC-43C8-42B5-9613-9D8C41BD9C45}">
      <dgm:prSet phldrT="[Текст]" custT="1"/>
      <dgm:spPr>
        <a:solidFill>
          <a:srgbClr val="8AB7FA"/>
        </a:solidFill>
      </dgm:spPr>
      <dgm:t>
        <a:bodyPr/>
        <a:lstStyle/>
        <a:p>
          <a:r>
            <a:rPr lang="ru-RU" sz="1800" dirty="0" smtClean="0">
              <a:latin typeface="Mulish Medium" pitchFamily="2" charset="-52"/>
            </a:rPr>
            <a:t>Потребность в упрощении процесса фиксации</a:t>
          </a:r>
          <a:endParaRPr lang="ru-RU" sz="1800" dirty="0"/>
        </a:p>
      </dgm:t>
    </dgm:pt>
    <dgm:pt modelId="{34D27FFD-BAA0-43BF-B907-563AE63F99CE}" type="parTrans" cxnId="{36E879EF-D71C-4B99-89E1-EB5642A57C7F}">
      <dgm:prSet/>
      <dgm:spPr/>
      <dgm:t>
        <a:bodyPr/>
        <a:lstStyle/>
        <a:p>
          <a:endParaRPr lang="ru-RU"/>
        </a:p>
      </dgm:t>
    </dgm:pt>
    <dgm:pt modelId="{496ACD23-DA37-4D4A-B5A7-9A31388BC21E}" type="sibTrans" cxnId="{36E879EF-D71C-4B99-89E1-EB5642A57C7F}">
      <dgm:prSet/>
      <dgm:spPr/>
      <dgm:t>
        <a:bodyPr/>
        <a:lstStyle/>
        <a:p>
          <a:endParaRPr lang="ru-RU"/>
        </a:p>
      </dgm:t>
    </dgm:pt>
    <dgm:pt modelId="{27E44D43-17F7-41F1-B4BC-B12A2030114B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800" dirty="0" smtClean="0">
              <a:latin typeface="Mulish Medium" pitchFamily="2" charset="-52"/>
            </a:rPr>
            <a:t>Потребность в интуитивно понятном интерфейсе</a:t>
          </a:r>
          <a:endParaRPr lang="ru-RU" sz="1800" dirty="0"/>
        </a:p>
      </dgm:t>
    </dgm:pt>
    <dgm:pt modelId="{4DF7EABE-3964-410E-8885-04FA3C488251}" type="parTrans" cxnId="{2FA429B8-D4C5-4E4C-8ED0-BAD3E2D1B833}">
      <dgm:prSet/>
      <dgm:spPr/>
      <dgm:t>
        <a:bodyPr/>
        <a:lstStyle/>
        <a:p>
          <a:endParaRPr lang="ru-RU"/>
        </a:p>
      </dgm:t>
    </dgm:pt>
    <dgm:pt modelId="{6EC37211-D29C-4BFC-A4E5-72274B8253E6}" type="sibTrans" cxnId="{2FA429B8-D4C5-4E4C-8ED0-BAD3E2D1B833}">
      <dgm:prSet/>
      <dgm:spPr/>
      <dgm:t>
        <a:bodyPr/>
        <a:lstStyle/>
        <a:p>
          <a:endParaRPr lang="ru-RU"/>
        </a:p>
      </dgm:t>
    </dgm:pt>
    <dgm:pt modelId="{38C4E84A-8553-45F3-9942-31CF1468AD48}" type="pres">
      <dgm:prSet presAssocID="{EFF1408A-C6EF-473F-81DD-9EA3765BD4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953A8F-A8FB-45CB-A54E-CD7D32F42FDF}" type="pres">
      <dgm:prSet presAssocID="{3C6C446F-1F8E-469B-A5BA-63756BC9DA40}" presName="parentLin" presStyleCnt="0"/>
      <dgm:spPr/>
    </dgm:pt>
    <dgm:pt modelId="{B5BD84DA-3A9A-4158-8C4E-6160774CA951}" type="pres">
      <dgm:prSet presAssocID="{3C6C446F-1F8E-469B-A5BA-63756BC9DA40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5476751-8591-47BC-B060-4FB5A8942774}" type="pres">
      <dgm:prSet presAssocID="{3C6C446F-1F8E-469B-A5BA-63756BC9DA40}" presName="parentText" presStyleLbl="node1" presStyleIdx="0" presStyleCnt="5" custScaleX="126474" custScaleY="136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8D9BA-9BB5-41B9-B6D4-3349272BD6F5}" type="pres">
      <dgm:prSet presAssocID="{3C6C446F-1F8E-469B-A5BA-63756BC9DA40}" presName="negativeSpace" presStyleCnt="0"/>
      <dgm:spPr/>
    </dgm:pt>
    <dgm:pt modelId="{3658FDC2-146E-4223-ABCD-9C3E31544843}" type="pres">
      <dgm:prSet presAssocID="{3C6C446F-1F8E-469B-A5BA-63756BC9DA40}" presName="childText" presStyleLbl="conFgAcc1" presStyleIdx="0" presStyleCnt="5" custScaleY="95238">
        <dgm:presLayoutVars>
          <dgm:bulletEnabled val="1"/>
        </dgm:presLayoutVars>
      </dgm:prSet>
      <dgm:spPr>
        <a:ln>
          <a:solidFill>
            <a:srgbClr val="FF9933"/>
          </a:solidFill>
        </a:ln>
      </dgm:spPr>
    </dgm:pt>
    <dgm:pt modelId="{26A76D59-34D8-4759-B73A-2CCF556DB4E6}" type="pres">
      <dgm:prSet presAssocID="{795988D3-B964-4927-908F-4E8589C9931F}" presName="spaceBetweenRectangles" presStyleCnt="0"/>
      <dgm:spPr/>
    </dgm:pt>
    <dgm:pt modelId="{A58E67E4-4737-4D4D-86B2-5AAE44FA2C0C}" type="pres">
      <dgm:prSet presAssocID="{D9CFBF12-D053-4B44-9A97-104FEC973E42}" presName="parentLin" presStyleCnt="0"/>
      <dgm:spPr/>
    </dgm:pt>
    <dgm:pt modelId="{AD3D0D6B-4F7E-4FBD-A189-84B9498EF490}" type="pres">
      <dgm:prSet presAssocID="{D9CFBF12-D053-4B44-9A97-104FEC973E42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AF49464-F427-4E1B-86ED-6C78A5AC0441}" type="pres">
      <dgm:prSet presAssocID="{D9CFBF12-D053-4B44-9A97-104FEC973E42}" presName="parentText" presStyleLbl="node1" presStyleIdx="1" presStyleCnt="5" custScaleX="126474" custScaleY="136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BBDC2-AE56-4D54-A3BA-E50389607AD5}" type="pres">
      <dgm:prSet presAssocID="{D9CFBF12-D053-4B44-9A97-104FEC973E42}" presName="negativeSpace" presStyleCnt="0"/>
      <dgm:spPr/>
    </dgm:pt>
    <dgm:pt modelId="{AFB6447A-B398-446F-A038-7E8F8D904546}" type="pres">
      <dgm:prSet presAssocID="{D9CFBF12-D053-4B44-9A97-104FEC973E42}" presName="childText" presStyleLbl="conFgAcc1" presStyleIdx="1" presStyleCnt="5" custScaleY="95238">
        <dgm:presLayoutVars>
          <dgm:bulletEnabled val="1"/>
        </dgm:presLayoutVars>
      </dgm:prSet>
      <dgm:spPr>
        <a:ln>
          <a:solidFill>
            <a:srgbClr val="F2606E"/>
          </a:solidFill>
        </a:ln>
      </dgm:spPr>
    </dgm:pt>
    <dgm:pt modelId="{F7E3AB15-8DCD-45D0-B0C2-BB1E7B1A6B31}" type="pres">
      <dgm:prSet presAssocID="{1F9083AC-4179-4CBB-83A3-17F3483B53BD}" presName="spaceBetweenRectangles" presStyleCnt="0"/>
      <dgm:spPr/>
    </dgm:pt>
    <dgm:pt modelId="{6CB7A297-FECE-481F-8DFC-862C62D473DF}" type="pres">
      <dgm:prSet presAssocID="{CE3F4320-CA0B-48FC-A4E0-87FC341C993B}" presName="parentLin" presStyleCnt="0"/>
      <dgm:spPr/>
    </dgm:pt>
    <dgm:pt modelId="{002D97CF-E9B3-48D8-AE72-F7367DC2E4AA}" type="pres">
      <dgm:prSet presAssocID="{CE3F4320-CA0B-48FC-A4E0-87FC341C993B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A51472D1-4EC9-4130-A364-3B4BDD2D7047}" type="pres">
      <dgm:prSet presAssocID="{CE3F4320-CA0B-48FC-A4E0-87FC341C993B}" presName="parentText" presStyleLbl="node1" presStyleIdx="2" presStyleCnt="5" custScaleX="126474" custScaleY="136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ED9067-B086-4911-9C07-6211BF2269DA}" type="pres">
      <dgm:prSet presAssocID="{CE3F4320-CA0B-48FC-A4E0-87FC341C993B}" presName="negativeSpace" presStyleCnt="0"/>
      <dgm:spPr/>
    </dgm:pt>
    <dgm:pt modelId="{CFA0C2BA-98B3-4783-8E05-DAE690EDB823}" type="pres">
      <dgm:prSet presAssocID="{CE3F4320-CA0B-48FC-A4E0-87FC341C993B}" presName="childText" presStyleLbl="conFgAcc1" presStyleIdx="2" presStyleCnt="5" custScaleY="89286">
        <dgm:presLayoutVars>
          <dgm:bulletEnabled val="1"/>
        </dgm:presLayoutVars>
      </dgm:prSet>
      <dgm:spPr>
        <a:ln>
          <a:solidFill>
            <a:schemeClr val="accent3">
              <a:lumMod val="75000"/>
            </a:schemeClr>
          </a:solidFill>
        </a:ln>
      </dgm:spPr>
    </dgm:pt>
    <dgm:pt modelId="{C9EFD779-14A1-440B-8FEC-FA2A30842BBF}" type="pres">
      <dgm:prSet presAssocID="{3BEFA6C0-73D7-41B9-B747-BAE614D1761B}" presName="spaceBetweenRectangles" presStyleCnt="0"/>
      <dgm:spPr/>
    </dgm:pt>
    <dgm:pt modelId="{C98CC690-F66E-4DDB-AC58-E8C0A0E637F9}" type="pres">
      <dgm:prSet presAssocID="{0962B1FC-43C8-42B5-9613-9D8C41BD9C45}" presName="parentLin" presStyleCnt="0"/>
      <dgm:spPr/>
    </dgm:pt>
    <dgm:pt modelId="{4C45FCD9-4337-4FAB-8889-961E7A427F6D}" type="pres">
      <dgm:prSet presAssocID="{0962B1FC-43C8-42B5-9613-9D8C41BD9C45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5A316E70-2B7F-4B2A-AEDB-FB38DAC666BD}" type="pres">
      <dgm:prSet presAssocID="{0962B1FC-43C8-42B5-9613-9D8C41BD9C45}" presName="parentText" presStyleLbl="node1" presStyleIdx="3" presStyleCnt="5" custScaleX="126474" custScaleY="136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BE31E4-31AE-45D1-A741-2A9CE5F38150}" type="pres">
      <dgm:prSet presAssocID="{0962B1FC-43C8-42B5-9613-9D8C41BD9C45}" presName="negativeSpace" presStyleCnt="0"/>
      <dgm:spPr/>
    </dgm:pt>
    <dgm:pt modelId="{07BDDAB3-7EA5-497E-998D-CF4DCB0A75B7}" type="pres">
      <dgm:prSet presAssocID="{0962B1FC-43C8-42B5-9613-9D8C41BD9C45}" presName="childText" presStyleLbl="conFgAcc1" presStyleIdx="3" presStyleCnt="5" custScaleY="89286">
        <dgm:presLayoutVars>
          <dgm:bulletEnabled val="1"/>
        </dgm:presLayoutVars>
      </dgm:prSet>
      <dgm:spPr/>
    </dgm:pt>
    <dgm:pt modelId="{737A4E1A-BF26-4DA3-9B71-709DB504B68A}" type="pres">
      <dgm:prSet presAssocID="{496ACD23-DA37-4D4A-B5A7-9A31388BC21E}" presName="spaceBetweenRectangles" presStyleCnt="0"/>
      <dgm:spPr/>
    </dgm:pt>
    <dgm:pt modelId="{A0E27539-301C-419C-BF5A-E0E7C83F1840}" type="pres">
      <dgm:prSet presAssocID="{27E44D43-17F7-41F1-B4BC-B12A2030114B}" presName="parentLin" presStyleCnt="0"/>
      <dgm:spPr/>
    </dgm:pt>
    <dgm:pt modelId="{781BD811-1DEE-48B0-911C-9FEFF1A74DF7}" type="pres">
      <dgm:prSet presAssocID="{27E44D43-17F7-41F1-B4BC-B12A2030114B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20FCA097-9F4E-4103-B2A8-E9BF6274011C}" type="pres">
      <dgm:prSet presAssocID="{27E44D43-17F7-41F1-B4BC-B12A2030114B}" presName="parentText" presStyleLbl="node1" presStyleIdx="4" presStyleCnt="5" custScaleX="126474" custScaleY="136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10559-4CB5-4913-BFC5-067B5745DA9B}" type="pres">
      <dgm:prSet presAssocID="{27E44D43-17F7-41F1-B4BC-B12A2030114B}" presName="negativeSpace" presStyleCnt="0"/>
      <dgm:spPr/>
    </dgm:pt>
    <dgm:pt modelId="{3E1CC28C-AFA6-431A-B7AF-DA5A5F27C2B6}" type="pres">
      <dgm:prSet presAssocID="{27E44D43-17F7-41F1-B4BC-B12A2030114B}" presName="childText" presStyleLbl="conFgAcc1" presStyleIdx="4" presStyleCnt="5" custScaleY="84034">
        <dgm:presLayoutVars>
          <dgm:bulletEnabled val="1"/>
        </dgm:presLayoutVars>
      </dgm:prSet>
      <dgm:spPr>
        <a:ln>
          <a:solidFill>
            <a:srgbClr val="009999"/>
          </a:solidFill>
        </a:ln>
      </dgm:spPr>
    </dgm:pt>
  </dgm:ptLst>
  <dgm:cxnLst>
    <dgm:cxn modelId="{604888ED-0C45-46EC-BBAB-727E90A60672}" type="presOf" srcId="{D9CFBF12-D053-4B44-9A97-104FEC973E42}" destId="{AD3D0D6B-4F7E-4FBD-A189-84B9498EF490}" srcOrd="0" destOrd="0" presId="urn:microsoft.com/office/officeart/2005/8/layout/list1"/>
    <dgm:cxn modelId="{597F41C5-5404-463A-A94D-A29FE0CAEFDC}" type="presOf" srcId="{27E44D43-17F7-41F1-B4BC-B12A2030114B}" destId="{20FCA097-9F4E-4103-B2A8-E9BF6274011C}" srcOrd="1" destOrd="0" presId="urn:microsoft.com/office/officeart/2005/8/layout/list1"/>
    <dgm:cxn modelId="{B8C8C00D-A1D4-42B6-9BC6-1444A728E053}" type="presOf" srcId="{0962B1FC-43C8-42B5-9613-9D8C41BD9C45}" destId="{5A316E70-2B7F-4B2A-AEDB-FB38DAC666BD}" srcOrd="1" destOrd="0" presId="urn:microsoft.com/office/officeart/2005/8/layout/list1"/>
    <dgm:cxn modelId="{07672112-545A-452F-9197-8BE11A729D52}" srcId="{EFF1408A-C6EF-473F-81DD-9EA3765BD490}" destId="{CE3F4320-CA0B-48FC-A4E0-87FC341C993B}" srcOrd="2" destOrd="0" parTransId="{B880EA8E-8118-4A69-AE00-A6AC1F7514AD}" sibTransId="{3BEFA6C0-73D7-41B9-B747-BAE614D1761B}"/>
    <dgm:cxn modelId="{83B4FDB0-BFE2-4A9B-8105-080DB414021C}" type="presOf" srcId="{D9CFBF12-D053-4B44-9A97-104FEC973E42}" destId="{3AF49464-F427-4E1B-86ED-6C78A5AC0441}" srcOrd="1" destOrd="0" presId="urn:microsoft.com/office/officeart/2005/8/layout/list1"/>
    <dgm:cxn modelId="{557383CB-59EA-41D9-B507-D78A0B4462B8}" type="presOf" srcId="{CE3F4320-CA0B-48FC-A4E0-87FC341C993B}" destId="{002D97CF-E9B3-48D8-AE72-F7367DC2E4AA}" srcOrd="0" destOrd="0" presId="urn:microsoft.com/office/officeart/2005/8/layout/list1"/>
    <dgm:cxn modelId="{A893DCC9-BA10-47EF-971D-A45651B5075B}" type="presOf" srcId="{0962B1FC-43C8-42B5-9613-9D8C41BD9C45}" destId="{4C45FCD9-4337-4FAB-8889-961E7A427F6D}" srcOrd="0" destOrd="0" presId="urn:microsoft.com/office/officeart/2005/8/layout/list1"/>
    <dgm:cxn modelId="{36E879EF-D71C-4B99-89E1-EB5642A57C7F}" srcId="{EFF1408A-C6EF-473F-81DD-9EA3765BD490}" destId="{0962B1FC-43C8-42B5-9613-9D8C41BD9C45}" srcOrd="3" destOrd="0" parTransId="{34D27FFD-BAA0-43BF-B907-563AE63F99CE}" sibTransId="{496ACD23-DA37-4D4A-B5A7-9A31388BC21E}"/>
    <dgm:cxn modelId="{B808F2B2-D68A-437F-9E43-EC43AAF098B6}" type="presOf" srcId="{3C6C446F-1F8E-469B-A5BA-63756BC9DA40}" destId="{B5BD84DA-3A9A-4158-8C4E-6160774CA951}" srcOrd="0" destOrd="0" presId="urn:microsoft.com/office/officeart/2005/8/layout/list1"/>
    <dgm:cxn modelId="{2FA429B8-D4C5-4E4C-8ED0-BAD3E2D1B833}" srcId="{EFF1408A-C6EF-473F-81DD-9EA3765BD490}" destId="{27E44D43-17F7-41F1-B4BC-B12A2030114B}" srcOrd="4" destOrd="0" parTransId="{4DF7EABE-3964-410E-8885-04FA3C488251}" sibTransId="{6EC37211-D29C-4BFC-A4E5-72274B8253E6}"/>
    <dgm:cxn modelId="{39949B4C-378D-491D-B440-7F7961E660BA}" type="presOf" srcId="{27E44D43-17F7-41F1-B4BC-B12A2030114B}" destId="{781BD811-1DEE-48B0-911C-9FEFF1A74DF7}" srcOrd="0" destOrd="0" presId="urn:microsoft.com/office/officeart/2005/8/layout/list1"/>
    <dgm:cxn modelId="{5FBD6BB0-A2BC-445E-9762-C2975EFEF2D5}" type="presOf" srcId="{CE3F4320-CA0B-48FC-A4E0-87FC341C993B}" destId="{A51472D1-4EC9-4130-A364-3B4BDD2D7047}" srcOrd="1" destOrd="0" presId="urn:microsoft.com/office/officeart/2005/8/layout/list1"/>
    <dgm:cxn modelId="{D7879515-F092-4A8D-97D7-0129C6E31B54}" type="presOf" srcId="{3C6C446F-1F8E-469B-A5BA-63756BC9DA40}" destId="{25476751-8591-47BC-B060-4FB5A8942774}" srcOrd="1" destOrd="0" presId="urn:microsoft.com/office/officeart/2005/8/layout/list1"/>
    <dgm:cxn modelId="{01904EC3-62CB-43A1-A8C7-8208E4D1E89F}" srcId="{EFF1408A-C6EF-473F-81DD-9EA3765BD490}" destId="{3C6C446F-1F8E-469B-A5BA-63756BC9DA40}" srcOrd="0" destOrd="0" parTransId="{C71D0533-2BA9-48BE-B568-9E55D17E444E}" sibTransId="{795988D3-B964-4927-908F-4E8589C9931F}"/>
    <dgm:cxn modelId="{4DC9ABD0-ABFD-4727-ADD2-0652D78C8599}" type="presOf" srcId="{EFF1408A-C6EF-473F-81DD-9EA3765BD490}" destId="{38C4E84A-8553-45F3-9942-31CF1468AD48}" srcOrd="0" destOrd="0" presId="urn:microsoft.com/office/officeart/2005/8/layout/list1"/>
    <dgm:cxn modelId="{C654651F-EC19-4D02-8BDE-8C3D7BEC955E}" srcId="{EFF1408A-C6EF-473F-81DD-9EA3765BD490}" destId="{D9CFBF12-D053-4B44-9A97-104FEC973E42}" srcOrd="1" destOrd="0" parTransId="{9E98223C-99AF-4D8C-8006-5B5086D0360E}" sibTransId="{1F9083AC-4179-4CBB-83A3-17F3483B53BD}"/>
    <dgm:cxn modelId="{61D8259B-169A-49ED-9079-CA8ACD43116F}" type="presParOf" srcId="{38C4E84A-8553-45F3-9942-31CF1468AD48}" destId="{BD953A8F-A8FB-45CB-A54E-CD7D32F42FDF}" srcOrd="0" destOrd="0" presId="urn:microsoft.com/office/officeart/2005/8/layout/list1"/>
    <dgm:cxn modelId="{45153A55-4262-4DF8-84CD-9B4F6BBB1151}" type="presParOf" srcId="{BD953A8F-A8FB-45CB-A54E-CD7D32F42FDF}" destId="{B5BD84DA-3A9A-4158-8C4E-6160774CA951}" srcOrd="0" destOrd="0" presId="urn:microsoft.com/office/officeart/2005/8/layout/list1"/>
    <dgm:cxn modelId="{D4892B3C-6352-42D9-B162-B486DAAC3116}" type="presParOf" srcId="{BD953A8F-A8FB-45CB-A54E-CD7D32F42FDF}" destId="{25476751-8591-47BC-B060-4FB5A8942774}" srcOrd="1" destOrd="0" presId="urn:microsoft.com/office/officeart/2005/8/layout/list1"/>
    <dgm:cxn modelId="{FB0B60E1-36F6-44B4-A249-7E23A2E733EA}" type="presParOf" srcId="{38C4E84A-8553-45F3-9942-31CF1468AD48}" destId="{3238D9BA-9BB5-41B9-B6D4-3349272BD6F5}" srcOrd="1" destOrd="0" presId="urn:microsoft.com/office/officeart/2005/8/layout/list1"/>
    <dgm:cxn modelId="{40FB06A7-BA73-4CBC-98DB-9F02EFA01E88}" type="presParOf" srcId="{38C4E84A-8553-45F3-9942-31CF1468AD48}" destId="{3658FDC2-146E-4223-ABCD-9C3E31544843}" srcOrd="2" destOrd="0" presId="urn:microsoft.com/office/officeart/2005/8/layout/list1"/>
    <dgm:cxn modelId="{5B3CA297-6DB2-4A36-9F1B-2B237DC07E74}" type="presParOf" srcId="{38C4E84A-8553-45F3-9942-31CF1468AD48}" destId="{26A76D59-34D8-4759-B73A-2CCF556DB4E6}" srcOrd="3" destOrd="0" presId="urn:microsoft.com/office/officeart/2005/8/layout/list1"/>
    <dgm:cxn modelId="{96BBAFE7-63DC-4FC7-BEBF-4C07FD0AE3FE}" type="presParOf" srcId="{38C4E84A-8553-45F3-9942-31CF1468AD48}" destId="{A58E67E4-4737-4D4D-86B2-5AAE44FA2C0C}" srcOrd="4" destOrd="0" presId="urn:microsoft.com/office/officeart/2005/8/layout/list1"/>
    <dgm:cxn modelId="{BB956328-1385-4333-AA44-E2510F2628CC}" type="presParOf" srcId="{A58E67E4-4737-4D4D-86B2-5AAE44FA2C0C}" destId="{AD3D0D6B-4F7E-4FBD-A189-84B9498EF490}" srcOrd="0" destOrd="0" presId="urn:microsoft.com/office/officeart/2005/8/layout/list1"/>
    <dgm:cxn modelId="{12ED9134-EBF7-4BF7-BBDE-6CB23547C36F}" type="presParOf" srcId="{A58E67E4-4737-4D4D-86B2-5AAE44FA2C0C}" destId="{3AF49464-F427-4E1B-86ED-6C78A5AC0441}" srcOrd="1" destOrd="0" presId="urn:microsoft.com/office/officeart/2005/8/layout/list1"/>
    <dgm:cxn modelId="{00E8FEFC-15D7-4A46-850A-844880A26C4F}" type="presParOf" srcId="{38C4E84A-8553-45F3-9942-31CF1468AD48}" destId="{419BBDC2-AE56-4D54-A3BA-E50389607AD5}" srcOrd="5" destOrd="0" presId="urn:microsoft.com/office/officeart/2005/8/layout/list1"/>
    <dgm:cxn modelId="{508DAD01-5157-46A7-8159-8CC6648C5220}" type="presParOf" srcId="{38C4E84A-8553-45F3-9942-31CF1468AD48}" destId="{AFB6447A-B398-446F-A038-7E8F8D904546}" srcOrd="6" destOrd="0" presId="urn:microsoft.com/office/officeart/2005/8/layout/list1"/>
    <dgm:cxn modelId="{37BF6DEF-7692-4512-B033-422CA4279CED}" type="presParOf" srcId="{38C4E84A-8553-45F3-9942-31CF1468AD48}" destId="{F7E3AB15-8DCD-45D0-B0C2-BB1E7B1A6B31}" srcOrd="7" destOrd="0" presId="urn:microsoft.com/office/officeart/2005/8/layout/list1"/>
    <dgm:cxn modelId="{6D96398D-305B-4952-9A5E-D37F2710CF11}" type="presParOf" srcId="{38C4E84A-8553-45F3-9942-31CF1468AD48}" destId="{6CB7A297-FECE-481F-8DFC-862C62D473DF}" srcOrd="8" destOrd="0" presId="urn:microsoft.com/office/officeart/2005/8/layout/list1"/>
    <dgm:cxn modelId="{0A8AD1F4-F6A0-463A-A0AC-4A04D0BEF616}" type="presParOf" srcId="{6CB7A297-FECE-481F-8DFC-862C62D473DF}" destId="{002D97CF-E9B3-48D8-AE72-F7367DC2E4AA}" srcOrd="0" destOrd="0" presId="urn:microsoft.com/office/officeart/2005/8/layout/list1"/>
    <dgm:cxn modelId="{6FB3A3AE-C35C-4CB2-9D4D-436713EFED49}" type="presParOf" srcId="{6CB7A297-FECE-481F-8DFC-862C62D473DF}" destId="{A51472D1-4EC9-4130-A364-3B4BDD2D7047}" srcOrd="1" destOrd="0" presId="urn:microsoft.com/office/officeart/2005/8/layout/list1"/>
    <dgm:cxn modelId="{3272E46A-F25C-430E-891F-F44988997E29}" type="presParOf" srcId="{38C4E84A-8553-45F3-9942-31CF1468AD48}" destId="{B9ED9067-B086-4911-9C07-6211BF2269DA}" srcOrd="9" destOrd="0" presId="urn:microsoft.com/office/officeart/2005/8/layout/list1"/>
    <dgm:cxn modelId="{533EB0D1-D306-42D1-9BD7-07E90C2822DA}" type="presParOf" srcId="{38C4E84A-8553-45F3-9942-31CF1468AD48}" destId="{CFA0C2BA-98B3-4783-8E05-DAE690EDB823}" srcOrd="10" destOrd="0" presId="urn:microsoft.com/office/officeart/2005/8/layout/list1"/>
    <dgm:cxn modelId="{66D90231-4E80-4605-8275-FE133CC6EC5C}" type="presParOf" srcId="{38C4E84A-8553-45F3-9942-31CF1468AD48}" destId="{C9EFD779-14A1-440B-8FEC-FA2A30842BBF}" srcOrd="11" destOrd="0" presId="urn:microsoft.com/office/officeart/2005/8/layout/list1"/>
    <dgm:cxn modelId="{A9D76459-94ED-4F35-BDA5-124BC5EFD24B}" type="presParOf" srcId="{38C4E84A-8553-45F3-9942-31CF1468AD48}" destId="{C98CC690-F66E-4DDB-AC58-E8C0A0E637F9}" srcOrd="12" destOrd="0" presId="urn:microsoft.com/office/officeart/2005/8/layout/list1"/>
    <dgm:cxn modelId="{5FE722B3-5DF6-4DBD-8AA5-AA44007BA4E4}" type="presParOf" srcId="{C98CC690-F66E-4DDB-AC58-E8C0A0E637F9}" destId="{4C45FCD9-4337-4FAB-8889-961E7A427F6D}" srcOrd="0" destOrd="0" presId="urn:microsoft.com/office/officeart/2005/8/layout/list1"/>
    <dgm:cxn modelId="{01369F04-F897-4687-BC50-651A46DE445F}" type="presParOf" srcId="{C98CC690-F66E-4DDB-AC58-E8C0A0E637F9}" destId="{5A316E70-2B7F-4B2A-AEDB-FB38DAC666BD}" srcOrd="1" destOrd="0" presId="urn:microsoft.com/office/officeart/2005/8/layout/list1"/>
    <dgm:cxn modelId="{41E40DE7-DCDD-450E-8433-DF70E14ACC28}" type="presParOf" srcId="{38C4E84A-8553-45F3-9942-31CF1468AD48}" destId="{11BE31E4-31AE-45D1-A741-2A9CE5F38150}" srcOrd="13" destOrd="0" presId="urn:microsoft.com/office/officeart/2005/8/layout/list1"/>
    <dgm:cxn modelId="{72AE7338-A183-43FA-B2AC-F4F39FAB801A}" type="presParOf" srcId="{38C4E84A-8553-45F3-9942-31CF1468AD48}" destId="{07BDDAB3-7EA5-497E-998D-CF4DCB0A75B7}" srcOrd="14" destOrd="0" presId="urn:microsoft.com/office/officeart/2005/8/layout/list1"/>
    <dgm:cxn modelId="{B019AE77-984C-4C2D-B90D-00F1BC90FEE8}" type="presParOf" srcId="{38C4E84A-8553-45F3-9942-31CF1468AD48}" destId="{737A4E1A-BF26-4DA3-9B71-709DB504B68A}" srcOrd="15" destOrd="0" presId="urn:microsoft.com/office/officeart/2005/8/layout/list1"/>
    <dgm:cxn modelId="{D8BA4490-9FCE-4E7C-95B2-9E2F6D7A2522}" type="presParOf" srcId="{38C4E84A-8553-45F3-9942-31CF1468AD48}" destId="{A0E27539-301C-419C-BF5A-E0E7C83F1840}" srcOrd="16" destOrd="0" presId="urn:microsoft.com/office/officeart/2005/8/layout/list1"/>
    <dgm:cxn modelId="{6BA8A66A-5968-4A3D-99C9-A15570A4B22B}" type="presParOf" srcId="{A0E27539-301C-419C-BF5A-E0E7C83F1840}" destId="{781BD811-1DEE-48B0-911C-9FEFF1A74DF7}" srcOrd="0" destOrd="0" presId="urn:microsoft.com/office/officeart/2005/8/layout/list1"/>
    <dgm:cxn modelId="{6C84A535-9AEF-4262-A6EB-B37EF5B6B92C}" type="presParOf" srcId="{A0E27539-301C-419C-BF5A-E0E7C83F1840}" destId="{20FCA097-9F4E-4103-B2A8-E9BF6274011C}" srcOrd="1" destOrd="0" presId="urn:microsoft.com/office/officeart/2005/8/layout/list1"/>
    <dgm:cxn modelId="{FD6415A9-9404-4934-AEC0-6D66BDA8FDB8}" type="presParOf" srcId="{38C4E84A-8553-45F3-9942-31CF1468AD48}" destId="{3D810559-4CB5-4913-BFC5-067B5745DA9B}" srcOrd="17" destOrd="0" presId="urn:microsoft.com/office/officeart/2005/8/layout/list1"/>
    <dgm:cxn modelId="{D07E2636-B224-458D-B50F-D9E0AFD169B6}" type="presParOf" srcId="{38C4E84A-8553-45F3-9942-31CF1468AD48}" destId="{3E1CC28C-AFA6-431A-B7AF-DA5A5F27C2B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8FDC2-146E-4223-ABCD-9C3E31544843}">
      <dsp:nvSpPr>
        <dsp:cNvPr id="0" name=""/>
        <dsp:cNvSpPr/>
      </dsp:nvSpPr>
      <dsp:spPr>
        <a:xfrm>
          <a:off x="0" y="574456"/>
          <a:ext cx="10513167" cy="431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99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476751-8591-47BC-B060-4FB5A8942774}">
      <dsp:nvSpPr>
        <dsp:cNvPr id="0" name=""/>
        <dsp:cNvSpPr/>
      </dsp:nvSpPr>
      <dsp:spPr>
        <a:xfrm>
          <a:off x="525658" y="115903"/>
          <a:ext cx="9307496" cy="724233"/>
        </a:xfrm>
        <a:prstGeom prst="roundRect">
          <a:avLst/>
        </a:prstGeom>
        <a:solidFill>
          <a:srgbClr val="FF993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61" tIns="0" rIns="278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Mulish Medium" pitchFamily="2" charset="-52"/>
            </a:rPr>
            <a:t>Ошибки при подсчете времени</a:t>
          </a:r>
          <a:endParaRPr lang="ru-RU" sz="1800" kern="1200" dirty="0"/>
        </a:p>
      </dsp:txBody>
      <dsp:txXfrm>
        <a:off x="561012" y="151257"/>
        <a:ext cx="9236788" cy="653525"/>
      </dsp:txXfrm>
    </dsp:sp>
    <dsp:sp modelId="{AFB6447A-B398-446F-A038-7E8F8D904546}">
      <dsp:nvSpPr>
        <dsp:cNvPr id="0" name=""/>
        <dsp:cNvSpPr/>
      </dsp:nvSpPr>
      <dsp:spPr>
        <a:xfrm>
          <a:off x="0" y="1562209"/>
          <a:ext cx="10513167" cy="431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2606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49464-F427-4E1B-86ED-6C78A5AC0441}">
      <dsp:nvSpPr>
        <dsp:cNvPr id="0" name=""/>
        <dsp:cNvSpPr/>
      </dsp:nvSpPr>
      <dsp:spPr>
        <a:xfrm>
          <a:off x="525658" y="1103656"/>
          <a:ext cx="9307496" cy="724233"/>
        </a:xfrm>
        <a:prstGeom prst="roundRect">
          <a:avLst/>
        </a:prstGeom>
        <a:solidFill>
          <a:srgbClr val="F2606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61" tIns="0" rIns="278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Mulish Medium" pitchFamily="2" charset="-52"/>
            </a:rPr>
            <a:t>Риск забыть или потерять запись с временем начала, перерыва, окончания работы</a:t>
          </a:r>
          <a:endParaRPr lang="ru-RU" sz="1800" kern="1200" dirty="0"/>
        </a:p>
      </dsp:txBody>
      <dsp:txXfrm>
        <a:off x="561012" y="1139010"/>
        <a:ext cx="9236788" cy="653525"/>
      </dsp:txXfrm>
    </dsp:sp>
    <dsp:sp modelId="{CFA0C2BA-98B3-4783-8E05-DAE690EDB823}">
      <dsp:nvSpPr>
        <dsp:cNvPr id="0" name=""/>
        <dsp:cNvSpPr/>
      </dsp:nvSpPr>
      <dsp:spPr>
        <a:xfrm>
          <a:off x="0" y="2549962"/>
          <a:ext cx="10513167" cy="4050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472D1-4EC9-4130-A364-3B4BDD2D7047}">
      <dsp:nvSpPr>
        <dsp:cNvPr id="0" name=""/>
        <dsp:cNvSpPr/>
      </dsp:nvSpPr>
      <dsp:spPr>
        <a:xfrm>
          <a:off x="525658" y="2091409"/>
          <a:ext cx="9307496" cy="724233"/>
        </a:xfrm>
        <a:prstGeom prst="roundRect">
          <a:avLst/>
        </a:prstGeom>
        <a:solidFill>
          <a:srgbClr val="D9D9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61" tIns="0" rIns="278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Mulish Medium" pitchFamily="2" charset="-52"/>
            </a:rPr>
            <a:t>Фиксация времени в нескольких системах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61012" y="2126763"/>
        <a:ext cx="9236788" cy="653525"/>
      </dsp:txXfrm>
    </dsp:sp>
    <dsp:sp modelId="{07BDDAB3-7EA5-497E-998D-CF4DCB0A75B7}">
      <dsp:nvSpPr>
        <dsp:cNvPr id="0" name=""/>
        <dsp:cNvSpPr/>
      </dsp:nvSpPr>
      <dsp:spPr>
        <a:xfrm>
          <a:off x="0" y="3510716"/>
          <a:ext cx="10513167" cy="4050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316E70-2B7F-4B2A-AEDB-FB38DAC666BD}">
      <dsp:nvSpPr>
        <dsp:cNvPr id="0" name=""/>
        <dsp:cNvSpPr/>
      </dsp:nvSpPr>
      <dsp:spPr>
        <a:xfrm>
          <a:off x="525658" y="3052163"/>
          <a:ext cx="9307496" cy="724233"/>
        </a:xfrm>
        <a:prstGeom prst="roundRect">
          <a:avLst/>
        </a:prstGeom>
        <a:solidFill>
          <a:srgbClr val="8AB7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61" tIns="0" rIns="278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Mulish Medium" pitchFamily="2" charset="-52"/>
            </a:rPr>
            <a:t>Потребность в упрощении процесса фиксации</a:t>
          </a:r>
          <a:endParaRPr lang="ru-RU" sz="1800" kern="1200" dirty="0"/>
        </a:p>
      </dsp:txBody>
      <dsp:txXfrm>
        <a:off x="561012" y="3087517"/>
        <a:ext cx="9236788" cy="653525"/>
      </dsp:txXfrm>
    </dsp:sp>
    <dsp:sp modelId="{3E1CC28C-AFA6-431A-B7AF-DA5A5F27C2B6}">
      <dsp:nvSpPr>
        <dsp:cNvPr id="0" name=""/>
        <dsp:cNvSpPr/>
      </dsp:nvSpPr>
      <dsp:spPr>
        <a:xfrm>
          <a:off x="0" y="4471470"/>
          <a:ext cx="10513167" cy="3811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99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FCA097-9F4E-4103-B2A8-E9BF6274011C}">
      <dsp:nvSpPr>
        <dsp:cNvPr id="0" name=""/>
        <dsp:cNvSpPr/>
      </dsp:nvSpPr>
      <dsp:spPr>
        <a:xfrm>
          <a:off x="525658" y="4012917"/>
          <a:ext cx="9307496" cy="724233"/>
        </a:xfrm>
        <a:prstGeom prst="roundRect">
          <a:avLst/>
        </a:prstGeom>
        <a:solidFill>
          <a:srgbClr val="0099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61" tIns="0" rIns="278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Mulish Medium" pitchFamily="2" charset="-52"/>
            </a:rPr>
            <a:t>Потребность в интуитивно понятном интерфейсе</a:t>
          </a:r>
          <a:endParaRPr lang="ru-RU" sz="1800" kern="1200" dirty="0"/>
        </a:p>
      </dsp:txBody>
      <dsp:txXfrm>
        <a:off x="561012" y="4048271"/>
        <a:ext cx="9236788" cy="653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F905C-C996-431D-B757-C0BA6B3DE76E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2B6E3-F67D-40D2-A4B3-703B23CF0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778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/>
              </a:defRPr>
            </a:lvl1pPr>
          </a:lstStyle>
          <a:p>
            <a:pPr>
              <a:defRPr/>
            </a:pPr>
            <a:fld id="{E9836046-9DD0-4237-B260-7F5A610DBFB7}" type="datetimeFigureOut">
              <a:rPr lang="ru-RU"/>
              <a:t>27.02.2025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/>
              </a:defRPr>
            </a:lvl1pPr>
          </a:lstStyle>
          <a:p>
            <a:pPr>
              <a:defRPr/>
            </a:pPr>
            <a:fld id="{08A4102D-F901-4CA9-8572-6B63865AAED6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07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 b="0" i="0">
        <a:solidFill>
          <a:schemeClr val="tx1"/>
        </a:solidFill>
        <a:latin typeface="Arial"/>
        <a:ea typeface="+mn-ea"/>
        <a:cs typeface="+mn-cs"/>
      </a:defRPr>
    </a:lvl1pPr>
    <a:lvl2pPr marL="457200" algn="l" defTabSz="914400">
      <a:defRPr sz="1200" b="0" i="0">
        <a:solidFill>
          <a:schemeClr val="tx1"/>
        </a:solidFill>
        <a:latin typeface="Arial"/>
        <a:ea typeface="+mn-ea"/>
        <a:cs typeface="+mn-cs"/>
      </a:defRPr>
    </a:lvl2pPr>
    <a:lvl3pPr marL="914400" algn="l" defTabSz="914400">
      <a:defRPr sz="1200" b="0" i="0">
        <a:solidFill>
          <a:schemeClr val="tx1"/>
        </a:solidFill>
        <a:latin typeface="Arial"/>
        <a:ea typeface="+mn-ea"/>
        <a:cs typeface="+mn-cs"/>
      </a:defRPr>
    </a:lvl3pPr>
    <a:lvl4pPr marL="1371600" algn="l" defTabSz="914400">
      <a:defRPr sz="1200" b="0" i="0">
        <a:solidFill>
          <a:schemeClr val="tx1"/>
        </a:solidFill>
        <a:latin typeface="Arial"/>
        <a:ea typeface="+mn-ea"/>
        <a:cs typeface="+mn-cs"/>
      </a:defRPr>
    </a:lvl4pPr>
    <a:lvl5pPr marL="1828800" algn="l" defTabSz="914400">
      <a:defRPr sz="1200" b="0" i="0">
        <a:solidFill>
          <a:schemeClr val="tx1"/>
        </a:solidFill>
        <a:latin typeface="Arial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Название</a:t>
            </a:r>
            <a:r>
              <a:rPr lang="ru-RU" baseline="0" dirty="0"/>
              <a:t> заголовка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C02F3E2-83EB-49FC-8A74-794EE6EC1F30}" type="slidenum">
              <a:rPr lang="ru-RU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440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A4102D-F901-4CA9-8572-6B63865AAED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054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A4102D-F901-4CA9-8572-6B63865AAED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667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лайд_свет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725714" y="1659391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заголовка презентации</a:t>
            </a:r>
            <a:endParaRPr/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725714" y="4325256"/>
            <a:ext cx="9144000" cy="932543"/>
          </a:xfrm>
        </p:spPr>
        <p:txBody>
          <a:bodyPr/>
          <a:lstStyle>
            <a:lvl1pPr marL="0" indent="0" algn="l">
              <a:buNone/>
              <a:defRPr sz="24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Подзаголовок или информация о выступающем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594600" y="0"/>
            <a:ext cx="45974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ля скриншотов">
    <p:bg>
      <p:bgPr>
        <a:solidFill>
          <a:srgbClr val="F2F2F2">
            <a:alpha val="5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8111347-D951-63C1-E5FD-1016E70E52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"/>
          </a:blip>
          <a:stretch>
            <a:fillRect/>
          </a:stretch>
        </p:blipFill>
        <p:spPr>
          <a:xfrm>
            <a:off x="31015" y="0"/>
            <a:ext cx="12129969" cy="6858000"/>
          </a:xfrm>
          <a:prstGeom prst="rect">
            <a:avLst/>
          </a:prstGeom>
          <a:effec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62940" y="524781"/>
            <a:ext cx="10866119" cy="705503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3600" b="1" i="0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511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Макет с фото_Светлы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Текст 14"/>
          <p:cNvSpPr>
            <a:spLocks noGrp="1"/>
          </p:cNvSpPr>
          <p:nvPr>
            <p:ph type="body" sz="quarter" idx="11"/>
          </p:nvPr>
        </p:nvSpPr>
        <p:spPr bwMode="auto">
          <a:xfrm>
            <a:off x="838200" y="1691759"/>
            <a:ext cx="6445250" cy="4275339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 bwMode="auto">
          <a:xfrm>
            <a:off x="7602538" y="365125"/>
            <a:ext cx="3780000" cy="5601974"/>
          </a:xfrm>
          <a:prstGeom prst="roundRect">
            <a:avLst>
              <a:gd name="adj" fmla="val 5276"/>
            </a:avLst>
          </a:prstGeom>
          <a:noFill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6445250" cy="1122299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0081876" y="6151325"/>
            <a:ext cx="1271923" cy="30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1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лайд_темный">
    <p:bg>
      <p:bgPr>
        <a:solidFill>
          <a:srgbClr val="26213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461645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594600" y="0"/>
            <a:ext cx="4597400" cy="6858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725714" y="1659391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заголовка презентации темный</a:t>
            </a:r>
            <a:endParaRPr/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725714" y="4325256"/>
            <a:ext cx="9144000" cy="932543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лайд подраздела_светлы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2320472" y="2766219"/>
            <a:ext cx="7551057" cy="132556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000" b="1" i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892789" y="3842951"/>
            <a:ext cx="7299212" cy="30106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лайд подраздела_темный">
    <p:bg>
      <p:bgPr>
        <a:solidFill>
          <a:srgbClr val="26213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461645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2320472" y="2766219"/>
            <a:ext cx="7551057" cy="132556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000" b="1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подзаголовка темный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92789" y="3842951"/>
            <a:ext cx="7299212" cy="30106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нутренний слайд с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656561" y="537138"/>
            <a:ext cx="5941947" cy="1108781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3600" b="1" i="0"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заголовка слайда с текстом и фото</a:t>
            </a:r>
            <a:endParaRPr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56561" y="1989437"/>
            <a:ext cx="5941946" cy="4202255"/>
          </a:xfrm>
        </p:spPr>
        <p:txBody>
          <a:bodyPr/>
          <a:lstStyle>
            <a:lvl1pPr marL="285750" indent="-285750">
              <a:buFont typeface="Arial"/>
              <a:buChar char="•"/>
              <a:defRPr sz="1600">
                <a:latin typeface="+mn-lt"/>
                <a:ea typeface="Inter UI"/>
                <a:cs typeface="Inter UI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096830" y="0"/>
            <a:ext cx="30734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Чистый слайд_светлы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 bwMode="auto">
          <a:xfrm>
            <a:off x="662940" y="524781"/>
            <a:ext cx="10866119" cy="705503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3600" b="1" i="0"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64527" y="2057399"/>
            <a:ext cx="10864532" cy="4097223"/>
          </a:xfrm>
        </p:spPr>
        <p:txBody>
          <a:bodyPr/>
          <a:lstStyle>
            <a:lvl1pPr marL="285750" indent="-285750">
              <a:buFont typeface="Arial"/>
              <a:buChar char="•"/>
              <a:defRPr sz="1600" b="0" i="0">
                <a:latin typeface="+mn-lt"/>
                <a:ea typeface="Inter UI"/>
                <a:cs typeface="Inter UI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Чистый слайд_темный">
    <p:bg>
      <p:bgPr>
        <a:solidFill>
          <a:srgbClr val="26213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0"/>
            <a:ext cx="12192000" cy="461645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662940" y="519227"/>
            <a:ext cx="10866119" cy="705503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ru-RU"/>
              <a:t>Слайд с фактами</a:t>
            </a:r>
            <a:r>
              <a:rPr lang="en-US"/>
              <a:t>/</a:t>
            </a:r>
            <a:r>
              <a:rPr lang="ru-RU"/>
              <a:t>цифрами</a:t>
            </a:r>
            <a:endParaRPr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664527" y="2078664"/>
            <a:ext cx="10864532" cy="705503"/>
          </a:xfrm>
        </p:spPr>
        <p:txBody>
          <a:bodyPr/>
          <a:lstStyle>
            <a:lvl1pPr marL="285750" indent="-285750">
              <a:buFont typeface="Arial"/>
              <a:buChar char="•"/>
              <a:defRPr sz="1600" b="0" i="0">
                <a:solidFill>
                  <a:schemeClr val="bg1"/>
                </a:solidFill>
                <a:latin typeface="+mn-lt"/>
                <a:ea typeface="Inter UI"/>
                <a:cs typeface="Inter UI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Можно использовать как контрастный слайд для привлечения внимания</a:t>
            </a:r>
            <a:endParaRPr/>
          </a:p>
        </p:txBody>
      </p:sp>
      <p:sp>
        <p:nvSpPr>
          <p:cNvPr id="7" name="Текст 3"/>
          <p:cNvSpPr>
            <a:spLocks noGrp="1"/>
          </p:cNvSpPr>
          <p:nvPr>
            <p:ph type="body" sz="half" idx="10" hasCustomPrompt="1"/>
          </p:nvPr>
        </p:nvSpPr>
        <p:spPr bwMode="auto">
          <a:xfrm>
            <a:off x="664527" y="3646939"/>
            <a:ext cx="3897848" cy="705503"/>
          </a:xfrm>
        </p:spPr>
        <p:txBody>
          <a:bodyPr/>
          <a:lstStyle>
            <a:lvl1pPr marL="0" indent="0">
              <a:buFont typeface="Arial"/>
              <a:buNone/>
              <a:defRPr sz="1600" b="0" i="0">
                <a:solidFill>
                  <a:schemeClr val="bg1"/>
                </a:solidFill>
                <a:latin typeface="+mn-lt"/>
                <a:ea typeface="Inter UI"/>
                <a:cs typeface="Inter UI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Расшифровка факта</a:t>
            </a:r>
            <a:endParaRPr/>
          </a:p>
        </p:txBody>
      </p:sp>
      <p:sp>
        <p:nvSpPr>
          <p:cNvPr id="8" name="Текст 3"/>
          <p:cNvSpPr>
            <a:spLocks noGrp="1"/>
          </p:cNvSpPr>
          <p:nvPr>
            <p:ph type="body" sz="half" idx="11" hasCustomPrompt="1"/>
          </p:nvPr>
        </p:nvSpPr>
        <p:spPr bwMode="auto">
          <a:xfrm>
            <a:off x="664527" y="2941436"/>
            <a:ext cx="3897848" cy="705503"/>
          </a:xfrm>
        </p:spPr>
        <p:txBody>
          <a:bodyPr>
            <a:noAutofit/>
          </a:bodyPr>
          <a:lstStyle>
            <a:lvl1pPr marL="0" indent="0">
              <a:buFont typeface="Arial"/>
              <a:buNone/>
              <a:defRPr sz="3200" b="1" i="0">
                <a:solidFill>
                  <a:srgbClr val="FF8600"/>
                </a:solidFill>
                <a:latin typeface="+mj-lt"/>
                <a:ea typeface="Inter UI"/>
                <a:cs typeface="Inter UI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Цифра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Демонстрация">
    <p:bg>
      <p:bgPr>
        <a:solidFill>
          <a:srgbClr val="26213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/>
        </p:blipFill>
        <p:spPr bwMode="auto">
          <a:xfrm>
            <a:off x="-3033" y="0"/>
            <a:ext cx="1219503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461645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 bwMode="auto">
          <a:xfrm>
            <a:off x="662940" y="3076248"/>
            <a:ext cx="10866119" cy="705503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4892789" y="3842951"/>
            <a:ext cx="7299212" cy="301068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803C19-40C1-4657-B260-B5BCF5D8C7F1}" type="slidenum">
              <a:rPr lang="ru-RU"/>
              <a:t>‹#›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 bwMode="auto">
          <a:xfrm>
            <a:off x="2458065" y="141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 b="1" i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11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Inter UI"/>
          <a:cs typeface="Inter UI"/>
        </a:defRPr>
      </a:lvl1pPr>
      <a:lvl2pPr marL="685800" indent="-228600" algn="l" defTabSz="914400">
        <a:lnSpc>
          <a:spcPct val="110000"/>
        </a:lnSpc>
        <a:spcBef>
          <a:spcPts val="1000"/>
        </a:spcBef>
        <a:buFont typeface="Arial"/>
        <a:buChar char="•"/>
        <a:defRPr sz="2400">
          <a:solidFill>
            <a:schemeClr val="tx1"/>
          </a:solidFill>
          <a:latin typeface="+mn-lt"/>
          <a:ea typeface="Inter UI"/>
          <a:cs typeface="Inter UI"/>
        </a:defRPr>
      </a:lvl2pPr>
      <a:lvl3pPr marL="1143000" indent="-228600" algn="l" defTabSz="914400">
        <a:lnSpc>
          <a:spcPct val="110000"/>
        </a:lnSpc>
        <a:spcBef>
          <a:spcPts val="1000"/>
        </a:spcBef>
        <a:buFont typeface="Arial"/>
        <a:buChar char="•"/>
        <a:defRPr sz="2000">
          <a:solidFill>
            <a:schemeClr val="tx1"/>
          </a:solidFill>
          <a:latin typeface="+mn-lt"/>
          <a:ea typeface="Inter UI"/>
          <a:cs typeface="Inter UI"/>
        </a:defRPr>
      </a:lvl3pPr>
      <a:lvl4pPr marL="1600200" indent="-228600" algn="l" defTabSz="914400">
        <a:lnSpc>
          <a:spcPct val="110000"/>
        </a:lnSpc>
        <a:spcBef>
          <a:spcPts val="1000"/>
        </a:spcBef>
        <a:buFont typeface="Arial"/>
        <a:buChar char="•"/>
        <a:defRPr sz="1800">
          <a:solidFill>
            <a:schemeClr val="tx1"/>
          </a:solidFill>
          <a:latin typeface="+mn-lt"/>
          <a:ea typeface="Inter UI"/>
          <a:cs typeface="Inter UI"/>
        </a:defRPr>
      </a:lvl4pPr>
      <a:lvl5pPr marL="2057400" indent="-228600" algn="l" defTabSz="914400">
        <a:lnSpc>
          <a:spcPct val="110000"/>
        </a:lnSpc>
        <a:spcBef>
          <a:spcPts val="1000"/>
        </a:spcBef>
        <a:buFont typeface="Arial"/>
        <a:buChar char="•"/>
        <a:defRPr sz="1800">
          <a:solidFill>
            <a:schemeClr val="tx1"/>
          </a:solidFill>
          <a:latin typeface="+mn-lt"/>
          <a:ea typeface="Inter UI"/>
          <a:cs typeface="Inter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7.wdp"/><Relationship Id="rId18" Type="http://schemas.openxmlformats.org/officeDocument/2006/relationships/image" Target="../media/image45.png"/><Relationship Id="rId3" Type="http://schemas.microsoft.com/office/2007/relationships/hdphoto" Target="../media/hdphoto2.wdp"/><Relationship Id="rId21" Type="http://schemas.openxmlformats.org/officeDocument/2006/relationships/image" Target="../media/image48.png"/><Relationship Id="rId7" Type="http://schemas.microsoft.com/office/2007/relationships/hdphoto" Target="../media/hdphoto4.wdp"/><Relationship Id="rId12" Type="http://schemas.openxmlformats.org/officeDocument/2006/relationships/image" Target="../media/image42.png"/><Relationship Id="rId17" Type="http://schemas.microsoft.com/office/2007/relationships/hdphoto" Target="../media/hdphoto9.wdp"/><Relationship Id="rId25" Type="http://schemas.openxmlformats.org/officeDocument/2006/relationships/image" Target="../media/image14.png"/><Relationship Id="rId2" Type="http://schemas.openxmlformats.org/officeDocument/2006/relationships/image" Target="../media/image37.png"/><Relationship Id="rId16" Type="http://schemas.openxmlformats.org/officeDocument/2006/relationships/image" Target="../media/image44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microsoft.com/office/2007/relationships/hdphoto" Target="../media/hdphoto6.wdp"/><Relationship Id="rId24" Type="http://schemas.openxmlformats.org/officeDocument/2006/relationships/image" Target="../media/image51.png"/><Relationship Id="rId5" Type="http://schemas.microsoft.com/office/2007/relationships/hdphoto" Target="../media/hdphoto3.wdp"/><Relationship Id="rId15" Type="http://schemas.microsoft.com/office/2007/relationships/hdphoto" Target="../media/hdphoto8.wdp"/><Relationship Id="rId23" Type="http://schemas.openxmlformats.org/officeDocument/2006/relationships/image" Target="../media/image50.png"/><Relationship Id="rId10" Type="http://schemas.openxmlformats.org/officeDocument/2006/relationships/image" Target="../media/image41.png"/><Relationship Id="rId19" Type="http://schemas.openxmlformats.org/officeDocument/2006/relationships/image" Target="../media/image46.png"/><Relationship Id="rId4" Type="http://schemas.openxmlformats.org/officeDocument/2006/relationships/image" Target="../media/image38.png"/><Relationship Id="rId9" Type="http://schemas.microsoft.com/office/2007/relationships/hdphoto" Target="../media/hdphoto5.wdp"/><Relationship Id="rId14" Type="http://schemas.openxmlformats.org/officeDocument/2006/relationships/image" Target="../media/image43.png"/><Relationship Id="rId22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microsoft.com/office/2007/relationships/hdphoto" Target="../media/hdphoto1.wdp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>
            <a:normAutofit/>
          </a:bodyPr>
          <a:lstStyle/>
          <a:p>
            <a:pPr fontAlgn="base"/>
            <a:r>
              <a:rPr lang="ru-RU" sz="5400" dirty="0" smtClean="0">
                <a:latin typeface="Mulish ExtraBold" pitchFamily="2" charset="-52"/>
              </a:rPr>
              <a:t>Расширение для фиксации учета рабочего времени</a:t>
            </a:r>
            <a:endParaRPr lang="ru-RU" sz="5400" dirty="0">
              <a:latin typeface="Mulish ExtraBold" pitchFamily="2" charset="-52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725712" y="4740933"/>
            <a:ext cx="221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/>
                </a:solidFill>
              </a:rPr>
              <a:t>Фамилия Имя</a:t>
            </a:r>
            <a:endParaRPr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25712" y="788126"/>
            <a:ext cx="2240225" cy="593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25714" y="785445"/>
            <a:ext cx="2250346" cy="595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2" y="5998934"/>
            <a:ext cx="3939252" cy="55186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7929685" y="6274460"/>
            <a:ext cx="3816350" cy="342900"/>
            <a:chOff x="7608168" y="6173281"/>
            <a:chExt cx="3816350" cy="34290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>
              <a:off x="7608168" y="6173281"/>
              <a:ext cx="3816350" cy="3429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929685" y="6206231"/>
              <a:ext cx="340509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Mulish Medium" pitchFamily="2" charset="-52"/>
                </a:rPr>
                <a:t>Российский импортонезависимый продукт</a:t>
              </a:r>
              <a:endParaRPr lang="ru-RU" sz="1200" dirty="0">
                <a:latin typeface="Mulish Medium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 rot="20635864">
            <a:off x="3628236" y="1601061"/>
            <a:ext cx="4546780" cy="4143056"/>
            <a:chOff x="3628837" y="1423901"/>
            <a:chExt cx="4546780" cy="4143056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4511824" y="2303454"/>
              <a:ext cx="3547283" cy="2690584"/>
              <a:chOff x="4727848" y="2132856"/>
              <a:chExt cx="3547283" cy="2690584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2326" b="100000" l="9606" r="98030">
                            <a14:foregroundMark x1="11576" y1="85581" x2="18966" y2="56744"/>
                            <a14:foregroundMark x1="19212" y1="56279" x2="36946" y2="24186"/>
                            <a14:foregroundMark x1="22167" y1="48372" x2="33251" y2="29767"/>
                            <a14:foregroundMark x1="22167" y1="48372" x2="20197" y2="55814"/>
                            <a14:foregroundMark x1="36700" y1="23256" x2="52956" y2="9767"/>
                            <a14:foregroundMark x1="52956" y1="9302" x2="66749" y2="6512"/>
                            <a14:foregroundMark x1="67488" y1="5581" x2="67488" y2="5581"/>
                            <a14:foregroundMark x1="60837" y1="7907" x2="70197" y2="4651"/>
                            <a14:foregroundMark x1="71182" y1="4186" x2="84483" y2="6977"/>
                            <a14:foregroundMark x1="84975" y1="7907" x2="88424" y2="9302"/>
                            <a14:foregroundMark x1="88916" y1="9767" x2="93842" y2="40930"/>
                            <a14:foregroundMark x1="94335" y1="43256" x2="78571" y2="58605"/>
                            <a14:foregroundMark x1="95074" y1="43256" x2="93842" y2="38605"/>
                            <a14:foregroundMark x1="39655" y1="95814" x2="51478" y2="68837"/>
                            <a14:foregroundMark x1="50493" y1="71628" x2="65271" y2="57674"/>
                            <a14:foregroundMark x1="62808" y1="60930" x2="79557" y2="58605"/>
                            <a14:foregroundMark x1="30296" y1="69302" x2="38670" y2="94419"/>
                            <a14:foregroundMark x1="11823" y1="87442" x2="33005" y2="68372"/>
                            <a14:foregroundMark x1="39163" y1="96744" x2="38670" y2="95349"/>
                            <a14:backgroundMark x1="54187" y1="3721" x2="64286" y2="0"/>
                            <a14:backgroundMark x1="63793" y1="3256" x2="73892" y2="0"/>
                            <a14:backgroundMark x1="89163" y1="5116" x2="73153" y2="46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27848" y="2132856"/>
                <a:ext cx="2103461" cy="1113902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98765" l="8787" r="95816">
                            <a14:foregroundMark x1="13808" y1="11420" x2="44351" y2="1235"/>
                            <a14:foregroundMark x1="44351" y1="926" x2="44351" y2="926"/>
                            <a14:foregroundMark x1="44351" y1="926" x2="44351" y2="926"/>
                            <a14:foregroundMark x1="44351" y1="926" x2="44351" y2="926"/>
                            <a14:foregroundMark x1="42259" y1="1543" x2="38494" y2="3395"/>
                            <a14:foregroundMark x1="61088" y1="19136" x2="44770" y2="926"/>
                            <a14:foregroundMark x1="61088" y1="18827" x2="63598" y2="32716"/>
                            <a14:foregroundMark x1="63180" y1="32407" x2="74059" y2="48457"/>
                            <a14:foregroundMark x1="73222" y1="45988" x2="92050" y2="57716"/>
                            <a14:foregroundMark x1="93305" y1="58333" x2="71130" y2="68827"/>
                            <a14:foregroundMark x1="70293" y1="69136" x2="70293" y2="76543"/>
                            <a14:foregroundMark x1="81172" y1="92284" x2="69038" y2="70988"/>
                            <a14:foregroundMark x1="13389" y1="11420" x2="14226" y2="33025"/>
                            <a14:foregroundMark x1="14226" y1="33333" x2="23849" y2="54630"/>
                            <a14:foregroundMark x1="23849" y1="55247" x2="36820" y2="69444"/>
                            <a14:foregroundMark x1="35983" y1="70062" x2="55649" y2="82716"/>
                            <a14:foregroundMark x1="55649" y1="82716" x2="80335" y2="92593"/>
                            <a14:foregroundMark x1="40167" y1="1543" x2="33891" y2="5864"/>
                            <a14:foregroundMark x1="37238" y1="2778" x2="31381" y2="679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9460" y="3023240"/>
                <a:ext cx="1327925" cy="1800200"/>
              </a:xfrm>
              <a:prstGeom prst="rect">
                <a:avLst/>
              </a:prstGeom>
            </p:spPr>
          </p:pic>
          <p:pic>
            <p:nvPicPr>
              <p:cNvPr id="4" name="Рисунок 3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75926" l="0" r="64435">
                            <a14:foregroundMark x1="18828" y1="5247" x2="28452" y2="25926"/>
                            <a14:foregroundMark x1="7113" y1="25617" x2="27197" y2="18210"/>
                            <a14:foregroundMark x1="7113" y1="25926" x2="20921" y2="36111"/>
                            <a14:foregroundMark x1="18828" y1="33642" x2="28452" y2="53395"/>
                            <a14:foregroundMark x1="23849" y1="45062" x2="24268" y2="57407"/>
                            <a14:foregroundMark x1="23849" y1="57407" x2="30962" y2="69753"/>
                            <a14:foregroundMark x1="31799" y1="70679" x2="53138" y2="66049"/>
                            <a14:foregroundMark x1="53975" y1="65741" x2="57741" y2="54630"/>
                            <a14:foregroundMark x1="55230" y1="38272" x2="58159" y2="55556"/>
                            <a14:foregroundMark x1="46444" y1="22222" x2="56067" y2="39815"/>
                            <a14:foregroundMark x1="27197" y1="8025" x2="46862" y2="22222"/>
                            <a14:foregroundMark x1="19665" y1="4630" x2="27615" y2="7099"/>
                            <a14:foregroundMark x1="30544" y1="8951" x2="37238" y2="14506"/>
                            <a14:foregroundMark x1="56485" y1="40432" x2="57741" y2="4753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02923" y="2168109"/>
                <a:ext cx="1872208" cy="2538057"/>
              </a:xfrm>
              <a:prstGeom prst="rect">
                <a:avLst/>
              </a:prstGeom>
            </p:spPr>
          </p:pic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5797" b="94203" l="4783" r="100000">
                            <a14:foregroundMark x1="17826" y1="89855" x2="33043" y2="89855"/>
                            <a14:foregroundMark x1="34348" y1="93478" x2="31739" y2="85507"/>
                            <a14:foregroundMark x1="27391" y1="93478" x2="70870" y2="78261"/>
                            <a14:foregroundMark x1="50000" y1="89855" x2="37826" y2="32609"/>
                            <a14:foregroundMark x1="24783" y1="39855" x2="44783" y2="92754"/>
                            <a14:foregroundMark x1="38696" y1="93478" x2="56957" y2="81159"/>
                            <a14:foregroundMark x1="24783" y1="92754" x2="56522" y2="86957"/>
                            <a14:foregroundMark x1="70435" y1="83333" x2="96522" y2="34058"/>
                            <a14:foregroundMark x1="94348" y1="23913" x2="97391" y2="28261"/>
                            <a14:foregroundMark x1="97391" y1="23913" x2="97391" y2="31884"/>
                            <a14:foregroundMark x1="62609" y1="11594" x2="68261" y2="8696"/>
                            <a14:foregroundMark x1="73478" y1="15217" x2="64783" y2="12319"/>
                            <a14:foregroundMark x1="60435" y1="13043" x2="76522" y2="35507"/>
                            <a14:foregroundMark x1="79565" y1="39130" x2="67391" y2="14493"/>
                            <a14:foregroundMark x1="75652" y1="33333" x2="95652" y2="27536"/>
                            <a14:foregroundMark x1="63043" y1="15217" x2="38261" y2="36957"/>
                            <a14:foregroundMark x1="31304" y1="34058" x2="39565" y2="36232"/>
                            <a14:foregroundMark x1="29565" y1="35507" x2="11739" y2="52899"/>
                            <a14:foregroundMark x1="10000" y1="54348" x2="18261" y2="8840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1467" y="3689757"/>
                <a:ext cx="1889472" cy="1133683"/>
              </a:xfrm>
              <a:prstGeom prst="rect">
                <a:avLst/>
              </a:prstGeom>
            </p:spPr>
          </p:pic>
        </p:grpSp>
        <p:grpSp>
          <p:nvGrpSpPr>
            <p:cNvPr id="8" name="Группа 7"/>
            <p:cNvGrpSpPr/>
            <p:nvPr/>
          </p:nvGrpSpPr>
          <p:grpSpPr>
            <a:xfrm>
              <a:off x="3628837" y="1423901"/>
              <a:ext cx="4546780" cy="4143056"/>
              <a:chOff x="6941156" y="1454079"/>
              <a:chExt cx="4546780" cy="4143056"/>
            </a:xfrm>
          </p:grpSpPr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>
                            <a14:foregroundMark x1="9132" y1="36137" x2="16438" y2="52336"/>
                            <a14:foregroundMark x1="36073" y1="61059" x2="16438" y2="32710"/>
                            <a14:foregroundMark x1="32420" y1="57009" x2="52055" y2="74766"/>
                            <a14:foregroundMark x1="39269" y1="76012" x2="15982" y2="52025"/>
                            <a14:foregroundMark x1="19178" y1="55140" x2="25571" y2="64174"/>
                            <a14:foregroundMark x1="26027" y1="64486" x2="56621" y2="76636"/>
                            <a14:foregroundMark x1="30137" y1="67601" x2="27854" y2="64798"/>
                            <a14:foregroundMark x1="26484" y1="65421" x2="35160" y2="71963"/>
                            <a14:foregroundMark x1="98174" y1="92523" x2="93607" y2="95327"/>
                            <a14:foregroundMark x1="93607" y1="95016" x2="96347" y2="97508"/>
                            <a14:foregroundMark x1="96804" y1="98754" x2="61644" y2="88785"/>
                            <a14:foregroundMark x1="53425" y1="84112" x2="79909" y2="94704"/>
                            <a14:foregroundMark x1="86301" y1="96262" x2="74429" y2="93146"/>
                            <a14:foregroundMark x1="90868" y1="97819" x2="82648" y2="95639"/>
                            <a14:foregroundMark x1="38356" y1="74766" x2="57078" y2="85358"/>
                            <a14:foregroundMark x1="54338" y1="85670" x2="44749" y2="79751"/>
                            <a14:foregroundMark x1="56621" y1="76324" x2="74429" y2="85358"/>
                            <a14:foregroundMark x1="74886" y1="84735" x2="90868" y2="90654"/>
                            <a14:foregroundMark x1="97717" y1="91900" x2="90411" y2="89720"/>
                            <a14:foregroundMark x1="57078" y1="85981" x2="73516" y2="92523"/>
                            <a14:foregroundMark x1="53425" y1="74455" x2="54338" y2="78193"/>
                            <a14:foregroundMark x1="15982" y1="7788" x2="16895" y2="33645"/>
                            <a14:foregroundMark x1="19178" y1="34891" x2="16895" y2="30841"/>
                            <a14:foregroundMark x1="6393" y1="5919" x2="5023" y2="24299"/>
                            <a14:foregroundMark x1="5023" y1="23988" x2="7763" y2="35514"/>
                            <a14:foregroundMark x1="6849" y1="5296" x2="11416" y2="3427"/>
                            <a14:foregroundMark x1="11872" y1="3427" x2="15982" y2="7477"/>
                            <a14:foregroundMark x1="5936" y1="7788" x2="5023" y2="16511"/>
                            <a14:backgroundMark x1="2740" y1="1869" x2="1370" y2="23364"/>
                            <a14:backgroundMark x1="98174" y1="95639" x2="99543" y2="94393"/>
                            <a14:backgroundMark x1="98630" y1="90031" x2="99543" y2="94081"/>
                            <a14:backgroundMark x1="79452" y1="98442" x2="98174" y2="9968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716" y="3262706"/>
                <a:ext cx="1505137" cy="2206160"/>
              </a:xfrm>
              <a:prstGeom prst="rect">
                <a:avLst/>
              </a:prstGeom>
            </p:spPr>
          </p:pic>
          <p:pic>
            <p:nvPicPr>
              <p:cNvPr id="4099" name="Picture 3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9932" b="94521" l="9931" r="93764">
                            <a14:foregroundMark x1="21016" y1="85274" x2="36028" y2="44863"/>
                            <a14:foregroundMark x1="18707" y1="89041" x2="18476" y2="89726"/>
                            <a14:foregroundMark x1="18476" y1="90068" x2="21709" y2="87329"/>
                            <a14:foregroundMark x1="21016" y1="87329" x2="22864" y2="90753"/>
                            <a14:foregroundMark x1="23095" y1="90753" x2="25635" y2="76712"/>
                            <a14:foregroundMark x1="18245" y1="89384" x2="19861" y2="79452"/>
                            <a14:foregroundMark x1="19630" y1="79110" x2="26328" y2="57534"/>
                            <a14:foregroundMark x1="34180" y1="54795" x2="24942" y2="77740"/>
                            <a14:foregroundMark x1="26328" y1="57192" x2="39030" y2="36644"/>
                            <a14:foregroundMark x1="46651" y1="37671" x2="33487" y2="56164"/>
                            <a14:foregroundMark x1="38799" y1="36301" x2="55196" y2="21918"/>
                            <a14:foregroundMark x1="60739" y1="27055" x2="45497" y2="38014"/>
                            <a14:foregroundMark x1="60970" y1="27397" x2="77598" y2="21233"/>
                            <a14:foregroundMark x1="73210" y1="23630" x2="85912" y2="22945"/>
                            <a14:foregroundMark x1="82448" y1="23288" x2="90069" y2="24658"/>
                            <a14:foregroundMark x1="90300" y1="25000" x2="93303" y2="21918"/>
                            <a14:foregroundMark x1="92379" y1="18836" x2="93303" y2="21233"/>
                            <a14:foregroundMark x1="92379" y1="18493" x2="85912" y2="16438"/>
                            <a14:foregroundMark x1="54734" y1="22260" x2="69053" y2="16781"/>
                            <a14:foregroundMark x1="69515" y1="16781" x2="79215" y2="15068"/>
                            <a14:foregroundMark x1="79908" y1="15411" x2="85681" y2="16096"/>
                            <a14:backgroundMark x1="61663" y1="46918" x2="71824" y2="99658"/>
                            <a14:backgroundMark x1="57044" y1="80822" x2="95381" y2="49315"/>
                            <a14:backgroundMark x1="71824" y1="57534" x2="53580" y2="74315"/>
                            <a14:backgroundMark x1="47113" y1="64041" x2="65127" y2="92466"/>
                            <a14:backgroundMark x1="81524" y1="77055" x2="81293" y2="53767"/>
                            <a14:backgroundMark x1="43880" y1="68151" x2="61663" y2="89726"/>
                            <a14:backgroundMark x1="85912" y1="74658" x2="89838" y2="45548"/>
                            <a14:backgroundMark x1="39954" y1="78767" x2="69053" y2="842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41156" y="1454079"/>
                <a:ext cx="3024238" cy="20394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01" name="Picture 5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0" b="100000" l="0" r="95568">
                            <a14:foregroundMark x1="9972" y1="5596" x2="49030" y2="22022"/>
                            <a14:foregroundMark x1="3878" y1="3249" x2="5817" y2="5776"/>
                            <a14:foregroundMark x1="831" y1="7762" x2="4986" y2="5776"/>
                            <a14:foregroundMark x1="4432" y1="3069" x2="17452" y2="6498"/>
                            <a14:foregroundMark x1="277" y1="8123" x2="15512" y2="11733"/>
                            <a14:foregroundMark x1="15235" y1="11913" x2="27147" y2="16426"/>
                            <a14:foregroundMark x1="27701" y1="16426" x2="40997" y2="22924"/>
                            <a14:foregroundMark x1="24377" y1="8664" x2="36011" y2="13538"/>
                            <a14:foregroundMark x1="17729" y1="6137" x2="24654" y2="8664"/>
                            <a14:foregroundMark x1="36011" y1="13357" x2="50139" y2="20939"/>
                            <a14:foregroundMark x1="50693" y1="21300" x2="59280" y2="27978"/>
                            <a14:foregroundMark x1="39889" y1="23105" x2="50416" y2="30325"/>
                            <a14:foregroundMark x1="60942" y1="40072" x2="51524" y2="31047"/>
                            <a14:foregroundMark x1="59557" y1="28159" x2="68975" y2="37906"/>
                            <a14:foregroundMark x1="68975" y1="38087" x2="75069" y2="46751"/>
                            <a14:foregroundMark x1="75069" y1="46751" x2="77839" y2="52888"/>
                            <a14:foregroundMark x1="60665" y1="40072" x2="67036" y2="49097"/>
                            <a14:foregroundMark x1="70914" y1="58484" x2="67036" y2="49097"/>
                            <a14:foregroundMark x1="78116" y1="52888" x2="80886" y2="61733"/>
                            <a14:foregroundMark x1="72853" y1="67329" x2="70637" y2="58303"/>
                            <a14:foregroundMark x1="73130" y1="74549" x2="72576" y2="67148"/>
                            <a14:foregroundMark x1="81163" y1="61913" x2="81994" y2="73827"/>
                            <a14:foregroundMark x1="71191" y1="85018" x2="72853" y2="74910"/>
                            <a14:foregroundMark x1="81994" y1="74188" x2="80055" y2="85379"/>
                            <a14:foregroundMark x1="67590" y1="93321" x2="70914" y2="84838"/>
                            <a14:foregroundMark x1="75069" y1="96570" x2="80055" y2="85560"/>
                            <a14:foregroundMark x1="69252" y1="97653" x2="66759" y2="93321"/>
                            <a14:foregroundMark x1="69529" y1="97653" x2="75069" y2="96751"/>
                            <a14:backgroundMark x1="17452" y1="29242" x2="19668" y2="90614"/>
                            <a14:backgroundMark x1="3878" y1="45126" x2="43767" y2="73827"/>
                            <a14:backgroundMark x1="30471" y1="43321" x2="30194" y2="78339"/>
                            <a14:backgroundMark x1="1939" y1="5235" x2="1662" y2="3249"/>
                            <a14:backgroundMark x1="3324" y1="5415" x2="277" y2="649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68359" y="1757582"/>
                <a:ext cx="1719577" cy="26389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02" name="Picture 6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ackgroundRemoval t="466" b="100000" l="0" r="100000">
                            <a14:foregroundMark x1="8082" y1="85315" x2="40412" y2="84848"/>
                            <a14:foregroundMark x1="93027" y1="16084" x2="86529" y2="34732"/>
                            <a14:foregroundMark x1="93344" y1="16084" x2="94929" y2="21212"/>
                            <a14:foregroundMark x1="94929" y1="20979" x2="99366" y2="19347"/>
                            <a14:foregroundMark x1="99366" y1="19580" x2="93661" y2="35431"/>
                            <a14:foregroundMark x1="83043" y1="40326" x2="86846" y2="32867"/>
                            <a14:foregroundMark x1="88114" y1="46387" x2="93502" y2="35897"/>
                            <a14:foregroundMark x1="79715" y1="59907" x2="88431" y2="46387"/>
                            <a14:foregroundMark x1="83201" y1="40093" x2="71632" y2="57809"/>
                            <a14:foregroundMark x1="2377" y1="84615" x2="5864" y2="91841"/>
                            <a14:foregroundMark x1="2536" y1="85315" x2="5388" y2="81119"/>
                            <a14:foregroundMark x1="2694" y1="86247" x2="5071" y2="90909"/>
                            <a14:foregroundMark x1="5230" y1="92075" x2="17433" y2="94172"/>
                            <a14:foregroundMark x1="17591" y1="93939" x2="34707" y2="93240"/>
                            <a14:foregroundMark x1="35024" y1="92308" x2="50238" y2="86247"/>
                            <a14:foregroundMark x1="39303" y1="91841" x2="48336" y2="86480"/>
                            <a14:foregroundMark x1="40412" y1="90676" x2="49604" y2="87413"/>
                            <a14:foregroundMark x1="49287" y1="88112" x2="61014" y2="79720"/>
                            <a14:foregroundMark x1="61331" y1="80186" x2="71157" y2="71795"/>
                            <a14:foregroundMark x1="71315" y1="71562" x2="78922" y2="63403"/>
                            <a14:foregroundMark x1="79239" y1="61538" x2="79556" y2="60606"/>
                            <a14:foregroundMark x1="80349" y1="59441" x2="79398" y2="61538"/>
                            <a14:foregroundMark x1="5230" y1="80653" x2="20127" y2="83916"/>
                            <a14:foregroundMark x1="19810" y1="83916" x2="36767" y2="82517"/>
                            <a14:foregroundMark x1="35975" y1="82051" x2="48336" y2="77855"/>
                            <a14:foregroundMark x1="47385" y1="77855" x2="58796" y2="70163"/>
                            <a14:foregroundMark x1="58796" y1="70163" x2="65452" y2="65734"/>
                            <a14:foregroundMark x1="61490" y1="68298" x2="67829" y2="62005"/>
                            <a14:foregroundMark x1="67987" y1="62005" x2="72108" y2="57110"/>
                            <a14:backgroundMark x1="37876" y1="50816" x2="21712" y2="13753"/>
                            <a14:backgroundMark x1="95721" y1="15851" x2="99683" y2="17483"/>
                            <a14:backgroundMark x1="99208" y1="24242" x2="99525" y2="1864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88485" y="4063233"/>
                <a:ext cx="2256755" cy="1533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4" name="Заголовок 1"/>
          <p:cNvSpPr txBox="1">
            <a:spLocks/>
          </p:cNvSpPr>
          <p:nvPr/>
        </p:nvSpPr>
        <p:spPr>
          <a:xfrm>
            <a:off x="656561" y="537138"/>
            <a:ext cx="6776035" cy="1108781"/>
          </a:xfrm>
          <a:prstGeom prst="rect">
            <a:avLst/>
          </a:prstGeom>
        </p:spPr>
        <p:txBody>
          <a:bodyPr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latin typeface="Mulish Medium" pitchFamily="2" charset="-52"/>
              </a:rPr>
              <a:t>Бизнес-процесс в кнопках</a:t>
            </a:r>
            <a:endParaRPr lang="ru-RU" sz="3600" dirty="0">
              <a:latin typeface="Mulish Medium" pitchFamily="2" charset="-52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94" y="1828790"/>
            <a:ext cx="2500004" cy="43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080" y="1828790"/>
            <a:ext cx="2592859" cy="467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948" y="4666945"/>
            <a:ext cx="2557146" cy="39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595" y="4711329"/>
            <a:ext cx="2557112" cy="43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8256240" y="2416727"/>
            <a:ext cx="2598514" cy="0"/>
          </a:xfrm>
          <a:prstGeom prst="line">
            <a:avLst/>
          </a:prstGeom>
          <a:ln w="19050">
            <a:solidFill>
              <a:srgbClr val="DA6D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Текст 4"/>
          <p:cNvSpPr txBox="1">
            <a:spLocks/>
          </p:cNvSpPr>
          <p:nvPr/>
        </p:nvSpPr>
        <p:spPr>
          <a:xfrm>
            <a:off x="8448080" y="2462628"/>
            <a:ext cx="2478418" cy="7226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1pPr>
            <a:lvl2pPr marL="6858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2pPr>
            <a:lvl3pPr marL="11430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3pPr>
            <a:lvl4pPr marL="16002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4pPr>
            <a:lvl5pPr marL="20574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ru-RU" sz="1600" dirty="0" smtClean="0">
                <a:latin typeface="Mulish Medium" pitchFamily="2" charset="-52"/>
              </a:rPr>
              <a:t>Запуск отсчета времени</a:t>
            </a:r>
            <a:endParaRPr lang="ru-RU" sz="1600" dirty="0">
              <a:latin typeface="Mulish Medium" pitchFamily="2" charset="-52"/>
            </a:endParaRPr>
          </a:p>
        </p:txBody>
      </p:sp>
      <p:sp>
        <p:nvSpPr>
          <p:cNvPr id="26" name="Текст 4"/>
          <p:cNvSpPr txBox="1">
            <a:spLocks/>
          </p:cNvSpPr>
          <p:nvPr/>
        </p:nvSpPr>
        <p:spPr bwMode="auto">
          <a:xfrm>
            <a:off x="1306394" y="2462628"/>
            <a:ext cx="2413342" cy="536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1pPr>
            <a:lvl2pPr marL="4572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2pPr>
            <a:lvl3pPr marL="9144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2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3pPr>
            <a:lvl4pPr marL="13716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4pPr>
            <a:lvl5pPr marL="18288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5pPr>
            <a:lvl6pPr marL="22860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ru-RU" dirty="0" smtClean="0">
                <a:latin typeface="Mulish Medium" pitchFamily="2" charset="-52"/>
              </a:rPr>
              <a:t>Перерыв</a:t>
            </a:r>
            <a:endParaRPr lang="ru-RU" dirty="0">
              <a:latin typeface="Mulish Medium" pitchFamily="2" charset="-52"/>
            </a:endParaRPr>
          </a:p>
        </p:txBody>
      </p:sp>
      <p:sp>
        <p:nvSpPr>
          <p:cNvPr id="27" name="Текст 4"/>
          <p:cNvSpPr txBox="1">
            <a:spLocks/>
          </p:cNvSpPr>
          <p:nvPr/>
        </p:nvSpPr>
        <p:spPr bwMode="auto">
          <a:xfrm>
            <a:off x="8619938" y="5384151"/>
            <a:ext cx="2234816" cy="664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1pPr>
            <a:lvl2pPr marL="4572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2pPr>
            <a:lvl3pPr marL="9144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2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3pPr>
            <a:lvl4pPr marL="13716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4pPr>
            <a:lvl5pPr marL="18288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5pPr>
            <a:lvl6pPr marL="22860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ru-RU" dirty="0" smtClean="0">
                <a:latin typeface="Mulish Medium" pitchFamily="2" charset="-52"/>
              </a:rPr>
              <a:t>Окончание работы</a:t>
            </a:r>
            <a:endParaRPr lang="ru-RU" dirty="0">
              <a:latin typeface="Mulish Medium" pitchFamily="2" charset="-52"/>
            </a:endParaRPr>
          </a:p>
        </p:txBody>
      </p:sp>
      <p:sp>
        <p:nvSpPr>
          <p:cNvPr id="28" name="Текст 4"/>
          <p:cNvSpPr txBox="1">
            <a:spLocks/>
          </p:cNvSpPr>
          <p:nvPr/>
        </p:nvSpPr>
        <p:spPr bwMode="auto">
          <a:xfrm>
            <a:off x="1248794" y="5411060"/>
            <a:ext cx="2470941" cy="647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1pPr>
            <a:lvl2pPr marL="4572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2pPr>
            <a:lvl3pPr marL="9144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2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3pPr>
            <a:lvl4pPr marL="13716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4pPr>
            <a:lvl5pPr marL="1828800" indent="0" algn="l" defTabSz="914400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5pPr>
            <a:lvl6pPr marL="22860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ru-RU" dirty="0" smtClean="0">
                <a:latin typeface="Mulish Medium" pitchFamily="2" charset="-52"/>
              </a:rPr>
              <a:t>Сброс подсчета</a:t>
            </a:r>
            <a:endParaRPr lang="ru-RU" dirty="0">
              <a:latin typeface="Mulish Medium" pitchFamily="2" charset="-52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1249040" y="2332550"/>
            <a:ext cx="2614712" cy="0"/>
          </a:xfrm>
          <a:prstGeom prst="line">
            <a:avLst/>
          </a:prstGeom>
          <a:ln w="19050">
            <a:solidFill>
              <a:srgbClr val="4F93F7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863752" y="2332550"/>
            <a:ext cx="1285923" cy="540041"/>
          </a:xfrm>
          <a:prstGeom prst="line">
            <a:avLst/>
          </a:prstGeom>
          <a:ln w="19050">
            <a:solidFill>
              <a:srgbClr val="4F93F7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3866314" y="4608740"/>
            <a:ext cx="1239422" cy="620461"/>
          </a:xfrm>
          <a:prstGeom prst="line">
            <a:avLst/>
          </a:prstGeom>
          <a:ln w="19050">
            <a:solidFill>
              <a:srgbClr val="E71327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248795" y="5229200"/>
            <a:ext cx="2614712" cy="0"/>
          </a:xfrm>
          <a:prstGeom prst="line">
            <a:avLst/>
          </a:prstGeom>
          <a:ln w="19050">
            <a:solidFill>
              <a:srgbClr val="E71327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 flipV="1">
            <a:off x="6834138" y="4731799"/>
            <a:ext cx="1422102" cy="497402"/>
          </a:xfrm>
          <a:prstGeom prst="line">
            <a:avLst/>
          </a:prstGeom>
          <a:ln w="19050">
            <a:solidFill>
              <a:srgbClr val="00817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8256240" y="5229200"/>
            <a:ext cx="2614712" cy="0"/>
          </a:xfrm>
          <a:prstGeom prst="line">
            <a:avLst/>
          </a:prstGeom>
          <a:ln w="19050">
            <a:solidFill>
              <a:srgbClr val="00817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6888088" y="2416727"/>
            <a:ext cx="1368152" cy="796249"/>
          </a:xfrm>
          <a:prstGeom prst="line">
            <a:avLst/>
          </a:prstGeom>
          <a:ln w="19050">
            <a:solidFill>
              <a:srgbClr val="DA6D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45" name="Группа 44"/>
          <p:cNvGrpSpPr/>
          <p:nvPr/>
        </p:nvGrpSpPr>
        <p:grpSpPr>
          <a:xfrm>
            <a:off x="6365974" y="4221088"/>
            <a:ext cx="540000" cy="540000"/>
            <a:chOff x="6344673" y="4271015"/>
            <a:chExt cx="540000" cy="540000"/>
          </a:xfrm>
        </p:grpSpPr>
        <p:sp>
          <p:nvSpPr>
            <p:cNvPr id="44" name="Овал 43"/>
            <p:cNvSpPr/>
            <p:nvPr/>
          </p:nvSpPr>
          <p:spPr bwMode="auto">
            <a:xfrm>
              <a:off x="6344673" y="4271015"/>
              <a:ext cx="540000" cy="540000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3860" y="4350772"/>
              <a:ext cx="380486" cy="380486"/>
            </a:xfrm>
            <a:prstGeom prst="rect">
              <a:avLst/>
            </a:prstGeom>
          </p:spPr>
        </p:pic>
      </p:grpSp>
      <p:grpSp>
        <p:nvGrpSpPr>
          <p:cNvPr id="53" name="Группа 52"/>
          <p:cNvGrpSpPr/>
          <p:nvPr/>
        </p:nvGrpSpPr>
        <p:grpSpPr>
          <a:xfrm>
            <a:off x="5032076" y="4091684"/>
            <a:ext cx="540000" cy="540000"/>
            <a:chOff x="5139358" y="4058856"/>
            <a:chExt cx="540000" cy="540000"/>
          </a:xfrm>
        </p:grpSpPr>
        <p:sp>
          <p:nvSpPr>
            <p:cNvPr id="58" name="Овал 57"/>
            <p:cNvSpPr/>
            <p:nvPr/>
          </p:nvSpPr>
          <p:spPr bwMode="auto">
            <a:xfrm>
              <a:off x="5139358" y="4058856"/>
              <a:ext cx="540000" cy="540000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7" name="Рисунок 46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6957" y="4176372"/>
              <a:ext cx="304801" cy="304801"/>
            </a:xfrm>
            <a:prstGeom prst="rect">
              <a:avLst/>
            </a:prstGeom>
          </p:spPr>
        </p:pic>
      </p:grpSp>
      <p:grpSp>
        <p:nvGrpSpPr>
          <p:cNvPr id="56" name="Группа 55"/>
          <p:cNvGrpSpPr/>
          <p:nvPr/>
        </p:nvGrpSpPr>
        <p:grpSpPr>
          <a:xfrm>
            <a:off x="6564138" y="2973061"/>
            <a:ext cx="540000" cy="540000"/>
            <a:chOff x="6564138" y="2973061"/>
            <a:chExt cx="540000" cy="540000"/>
          </a:xfrm>
        </p:grpSpPr>
        <p:sp>
          <p:nvSpPr>
            <p:cNvPr id="61" name="Овал 60"/>
            <p:cNvSpPr/>
            <p:nvPr/>
          </p:nvSpPr>
          <p:spPr bwMode="auto">
            <a:xfrm>
              <a:off x="6564138" y="2973061"/>
              <a:ext cx="540000" cy="540000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5" name="Рисунок 54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0581" y="3089504"/>
              <a:ext cx="307113" cy="307113"/>
            </a:xfrm>
            <a:prstGeom prst="rect">
              <a:avLst/>
            </a:prstGeom>
          </p:spPr>
        </p:pic>
      </p:grpSp>
      <p:sp>
        <p:nvSpPr>
          <p:cNvPr id="64" name="Овал 63"/>
          <p:cNvSpPr/>
          <p:nvPr/>
        </p:nvSpPr>
        <p:spPr bwMode="auto">
          <a:xfrm>
            <a:off x="5184476" y="2730674"/>
            <a:ext cx="540000" cy="5400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5286386" y="2846303"/>
            <a:ext cx="324000" cy="324000"/>
            <a:chOff x="2970745" y="3733407"/>
            <a:chExt cx="1515280" cy="1433627"/>
          </a:xfrm>
          <a:solidFill>
            <a:srgbClr val="82BBDD"/>
          </a:solidFill>
        </p:grpSpPr>
        <p:sp>
          <p:nvSpPr>
            <p:cNvPr id="57" name="Арка 56"/>
            <p:cNvSpPr/>
            <p:nvPr/>
          </p:nvSpPr>
          <p:spPr bwMode="auto">
            <a:xfrm rot="351556">
              <a:off x="2970745" y="3733408"/>
              <a:ext cx="1515280" cy="1433626"/>
            </a:xfrm>
            <a:prstGeom prst="blockArc">
              <a:avLst>
                <a:gd name="adj1" fmla="val 10800000"/>
                <a:gd name="adj2" fmla="val 21289874"/>
                <a:gd name="adj3" fmla="val 120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7" name="Арка 66"/>
            <p:cNvSpPr/>
            <p:nvPr/>
          </p:nvSpPr>
          <p:spPr bwMode="auto">
            <a:xfrm rot="10631245">
              <a:off x="2970745" y="3733407"/>
              <a:ext cx="1515280" cy="1433626"/>
            </a:xfrm>
            <a:prstGeom prst="blockArc">
              <a:avLst>
                <a:gd name="adj1" fmla="val 10800000"/>
                <a:gd name="adj2" fmla="val 21289874"/>
                <a:gd name="adj3" fmla="val 120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46" name="Рисунок 4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11665981" y="6469196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10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4803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9376" y="4075911"/>
            <a:ext cx="4392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Mulish Medium" pitchFamily="2" charset="-52"/>
              </a:rPr>
              <a:t>Если </a:t>
            </a:r>
            <a:r>
              <a:rPr lang="ru-RU" sz="1600" dirty="0">
                <a:latin typeface="Mulish Medium" pitchFamily="2" charset="-52"/>
              </a:rPr>
              <a:t>пользовательская сессия </a:t>
            </a:r>
            <a:r>
              <a:rPr lang="ru-RU" sz="1600" dirty="0" smtClean="0">
                <a:latin typeface="Mulish Medium" pitchFamily="2" charset="-52"/>
              </a:rPr>
              <a:t>была закрыта или </a:t>
            </a:r>
            <a:r>
              <a:rPr lang="ru-RU" sz="1600" dirty="0">
                <a:latin typeface="Mulish Medium" pitchFamily="2" charset="-52"/>
              </a:rPr>
              <a:t>прервана системой, например, </a:t>
            </a:r>
            <a:r>
              <a:rPr lang="ru-RU" sz="1600" dirty="0" smtClean="0">
                <a:latin typeface="Mulish Medium" pitchFamily="2" charset="-52"/>
              </a:rPr>
              <a:t>в случае длительного бездействия в ней сотрудника</a:t>
            </a:r>
            <a:endParaRPr lang="ru-RU" sz="1600" dirty="0">
              <a:latin typeface="Mulish Medium" pitchFamily="2" charset="-52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655200" y="536401"/>
            <a:ext cx="6775200" cy="80436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ulish Medium" pitchFamily="2" charset="-52"/>
              </a:rPr>
              <a:t>Работа без потерь</a:t>
            </a:r>
            <a:endParaRPr lang="ru-RU" sz="3600" dirty="0">
              <a:latin typeface="Mulish Medium" pitchFamily="2" charset="-52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983432" y="1634731"/>
            <a:ext cx="3377715" cy="2286485"/>
            <a:chOff x="911424" y="2870707"/>
            <a:chExt cx="3377715" cy="2286485"/>
          </a:xfrm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752" y="3060122"/>
              <a:ext cx="2010519" cy="2010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Знак запрета 13"/>
            <p:cNvSpPr/>
            <p:nvPr/>
          </p:nvSpPr>
          <p:spPr bwMode="auto">
            <a:xfrm rot="5400000">
              <a:off x="3280274" y="2821753"/>
              <a:ext cx="959911" cy="1057819"/>
            </a:xfrm>
            <a:prstGeom prst="noSmoking">
              <a:avLst>
                <a:gd name="adj" fmla="val 10517"/>
              </a:avLst>
            </a:prstGeom>
            <a:solidFill>
              <a:srgbClr val="D65633"/>
            </a:solidFill>
            <a:ln>
              <a:solidFill>
                <a:srgbClr val="D65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85" t="35480"/>
            <a:stretch/>
          </p:blipFill>
          <p:spPr>
            <a:xfrm>
              <a:off x="911424" y="2973572"/>
              <a:ext cx="2031131" cy="2183620"/>
            </a:xfrm>
            <a:prstGeom prst="rect">
              <a:avLst/>
            </a:prstGeom>
          </p:spPr>
        </p:pic>
      </p:grpSp>
      <p:sp>
        <p:nvSpPr>
          <p:cNvPr id="16" name="Прямоугольник 15"/>
          <p:cNvSpPr/>
          <p:nvPr/>
        </p:nvSpPr>
        <p:spPr>
          <a:xfrm>
            <a:off x="7904320" y="1728153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Mulish Medium" pitchFamily="2" charset="-52"/>
              </a:rPr>
              <a:t>Таймер</a:t>
            </a:r>
            <a:r>
              <a:rPr lang="en-US" sz="1600" dirty="0" smtClean="0">
                <a:latin typeface="Mulish Medium" pitchFamily="2" charset="-52"/>
              </a:rPr>
              <a:t> </a:t>
            </a:r>
            <a:r>
              <a:rPr lang="ru-RU" sz="1600" dirty="0" smtClean="0">
                <a:latin typeface="Mulish Medium" pitchFamily="2" charset="-52"/>
              </a:rPr>
              <a:t>продолжает отсчитывать </a:t>
            </a:r>
            <a:r>
              <a:rPr lang="ru-RU" sz="1600" dirty="0">
                <a:latin typeface="Mulish Medium" pitchFamily="2" charset="-52"/>
              </a:rPr>
              <a:t>время вне </a:t>
            </a:r>
            <a:r>
              <a:rPr lang="ru-RU" sz="1600" dirty="0" smtClean="0">
                <a:latin typeface="Mulish Medium" pitchFamily="2" charset="-52"/>
              </a:rPr>
              <a:t>зависимости от того, находится пользователь </a:t>
            </a:r>
            <a:r>
              <a:rPr lang="ru-RU" sz="1600" dirty="0">
                <a:latin typeface="Mulish Medium" pitchFamily="2" charset="-52"/>
              </a:rPr>
              <a:t>в системе или </a:t>
            </a:r>
            <a:r>
              <a:rPr lang="ru-RU" sz="1600" dirty="0" smtClean="0">
                <a:latin typeface="Mulish Medium" pitchFamily="2" charset="-52"/>
              </a:rPr>
              <a:t>нет</a:t>
            </a:r>
            <a:endParaRPr lang="ru-RU" sz="1600" dirty="0">
              <a:latin typeface="Mulish Medium" pitchFamily="2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04320" y="2998693"/>
            <a:ext cx="31200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Mulish Medium" pitchFamily="2" charset="-52"/>
              </a:rPr>
              <a:t>Выбранные ранее записи</a:t>
            </a:r>
            <a:r>
              <a:rPr lang="ru-RU" sz="1600" dirty="0">
                <a:latin typeface="Mulish Medium" pitchFamily="2" charset="-52"/>
              </a:rPr>
              <a:t>, элемент работы, проекты, вид работы, </a:t>
            </a:r>
            <a:r>
              <a:rPr lang="ru-RU" sz="1600" dirty="0" smtClean="0">
                <a:latin typeface="Mulish Medium" pitchFamily="2" charset="-52"/>
              </a:rPr>
              <a:t>комментарий сохраняются в расширении</a:t>
            </a:r>
            <a:endParaRPr lang="ru-RU" sz="1600" dirty="0">
              <a:latin typeface="Mulish Medium" pitchFamily="2" charset="-52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160" y="1604774"/>
            <a:ext cx="11239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/>
          <p:nvPr/>
        </p:nvCxnSpPr>
        <p:spPr>
          <a:xfrm>
            <a:off x="5015880" y="2291543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956" y="3054249"/>
            <a:ext cx="1028358" cy="1028358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5888096" y="5805264"/>
            <a:ext cx="5824528" cy="707886"/>
          </a:xfrm>
          <a:prstGeom prst="rect">
            <a:avLst/>
          </a:prstGeom>
          <a:solidFill>
            <a:srgbClr val="FFFF00">
              <a:alpha val="10196"/>
            </a:srgb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Mulish Medium" pitchFamily="2" charset="-52"/>
              </a:rPr>
              <a:t>При повторном входе в систему пользователю не потеряет никаких данных</a:t>
            </a:r>
            <a:endParaRPr lang="ru-RU" sz="2000" dirty="0">
              <a:latin typeface="Mulish Medium" pitchFamily="2" charset="-52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5015880" y="3429000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2" name="Стрелка вниз 31"/>
          <p:cNvSpPr/>
          <p:nvPr/>
        </p:nvSpPr>
        <p:spPr bwMode="auto">
          <a:xfrm>
            <a:off x="8424268" y="4240816"/>
            <a:ext cx="1040056" cy="1331830"/>
          </a:xfrm>
          <a:prstGeom prst="downArrow">
            <a:avLst/>
          </a:prstGeom>
          <a:gradFill flip="none" rotWithShape="1">
            <a:gsLst>
              <a:gs pos="0">
                <a:schemeClr val="accent4">
                  <a:lumMod val="110000"/>
                  <a:satMod val="105000"/>
                  <a:tint val="67000"/>
                </a:schemeClr>
              </a:gs>
              <a:gs pos="50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665981" y="6469196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11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9282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55199" y="536575"/>
            <a:ext cx="6775200" cy="73218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ulish Medium" pitchFamily="2" charset="-52"/>
              </a:rPr>
              <a:t>Преимущества</a:t>
            </a:r>
            <a:endParaRPr lang="ru-RU" sz="3600" dirty="0">
              <a:latin typeface="Mulish Medium" pitchFamily="2" charset="-52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623392" y="1268760"/>
            <a:ext cx="10586078" cy="1090426"/>
            <a:chOff x="623392" y="1455167"/>
            <a:chExt cx="10586078" cy="109042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95400" y="1455167"/>
              <a:ext cx="4418070" cy="461665"/>
            </a:xfrm>
            <a:prstGeom prst="rect">
              <a:avLst/>
            </a:prstGeom>
            <a:solidFill>
              <a:srgbClr val="F2606E"/>
            </a:solidFill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  <a:latin typeface="Mulish Medium" pitchFamily="2" charset="-52"/>
                </a:rPr>
                <a:t>Автоматизация процессов: 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13470" y="1609055"/>
              <a:ext cx="6096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1400" dirty="0">
                  <a:latin typeface="Mulish Medium" pitchFamily="2" charset="-52"/>
                </a:rPr>
                <a:t>Плагин автоматизирует процессы фиксации рабочего </a:t>
              </a:r>
              <a:endParaRPr lang="ru-RU" sz="14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23392" y="1844824"/>
              <a:ext cx="10431635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ru-RU" sz="1400" dirty="0">
                  <a:latin typeface="Mulish Medium" pitchFamily="2" charset="-52"/>
                </a:rPr>
                <a:t>времени, что сокращает время и усилия, затрачиваемые на ручной ввод данных. Это позволяет сотрудникам сосредоточиться на своих задачах.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23392" y="2489414"/>
            <a:ext cx="10463664" cy="1090426"/>
            <a:chOff x="623392" y="2823319"/>
            <a:chExt cx="10463664" cy="109042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95400" y="2823319"/>
              <a:ext cx="2953053" cy="461665"/>
            </a:xfrm>
            <a:prstGeom prst="rect">
              <a:avLst/>
            </a:prstGeom>
            <a:solidFill>
              <a:srgbClr val="009999"/>
            </a:solidFill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  <a:latin typeface="Mulish Medium" pitchFamily="2" charset="-52"/>
                </a:rPr>
                <a:t>Точность данных</a:t>
              </a:r>
              <a:r>
                <a:rPr lang="ru-RU" sz="2400" dirty="0">
                  <a:solidFill>
                    <a:schemeClr val="bg1"/>
                  </a:solidFill>
                  <a:latin typeface="Mulish Medium" pitchFamily="2" charset="-52"/>
                </a:rPr>
                <a:t>: 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646568" y="2977207"/>
              <a:ext cx="74404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latin typeface="Mulish Medium" pitchFamily="2" charset="-52"/>
                </a:rPr>
                <a:t>Плагин обеспечивает точность данных о рабочем времени </a:t>
              </a:r>
              <a:endParaRPr lang="ru-RU" sz="14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23392" y="3212976"/>
              <a:ext cx="10225136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1400" dirty="0">
                  <a:latin typeface="Mulish Medium" pitchFamily="2" charset="-52"/>
                </a:rPr>
                <a:t>сотрудников. Это позволяет руководству принимать обоснованные решения на основе актуальной информации о рабочем графике команды.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34248" y="3675801"/>
            <a:ext cx="10272951" cy="761311"/>
            <a:chOff x="634248" y="4221088"/>
            <a:chExt cx="10272951" cy="76131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695400" y="4221088"/>
              <a:ext cx="4134465" cy="461665"/>
            </a:xfrm>
            <a:prstGeom prst="rect">
              <a:avLst/>
            </a:prstGeom>
            <a:solidFill>
              <a:srgbClr val="8AB7FA"/>
            </a:solidFill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  <a:latin typeface="Mulish Medium" pitchFamily="2" charset="-52"/>
                </a:rPr>
                <a:t>Удобство использования: 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29865" y="4374976"/>
              <a:ext cx="60773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latin typeface="Mulish Medium" pitchFamily="2" charset="-52"/>
                </a:rPr>
                <a:t>Плагин прост в использовании, что снижает вероятность </a:t>
              </a:r>
              <a:endParaRPr lang="ru-RU" sz="1400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34248" y="4674622"/>
              <a:ext cx="4796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>
                  <a:latin typeface="Mulish Medium" pitchFamily="2" charset="-52"/>
                </a:rPr>
                <a:t>ошибок при учете затраченного времени на задачу.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23393" y="4581128"/>
            <a:ext cx="10586077" cy="1838528"/>
            <a:chOff x="634249" y="4221088"/>
            <a:chExt cx="10586077" cy="183852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95400" y="4221088"/>
              <a:ext cx="5147563" cy="461665"/>
            </a:xfrm>
            <a:prstGeom prst="rect">
              <a:avLst/>
            </a:prstGeom>
            <a:solidFill>
              <a:srgbClr val="FF9933"/>
            </a:solidFill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  <a:latin typeface="Mulish Medium" pitchFamily="2" charset="-52"/>
                </a:rPr>
                <a:t>Оптимизация рабочего </a:t>
              </a:r>
              <a:r>
                <a:rPr lang="ru-RU" sz="2400" b="1" dirty="0" smtClean="0">
                  <a:solidFill>
                    <a:schemeClr val="bg1"/>
                  </a:solidFill>
                  <a:latin typeface="Mulish Medium" pitchFamily="2" charset="-52"/>
                </a:rPr>
                <a:t>времени: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842963" y="4377183"/>
              <a:ext cx="521581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latin typeface="Mulish Medium" pitchFamily="2" charset="-52"/>
                </a:rPr>
                <a:t>Плагин позволит выполнить аналитику данных о</a:t>
              </a:r>
              <a:endParaRPr lang="ru-RU" sz="1400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634249" y="4674621"/>
              <a:ext cx="1058607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ru-RU" sz="1400" dirty="0">
                  <a:latin typeface="Mulish Medium" pitchFamily="2" charset="-52"/>
                </a:rPr>
                <a:t>распределении рабочего времени сотрудника, оптимизировать его рабочие процессы (поможет понять </a:t>
              </a:r>
              <a:r>
                <a:rPr lang="ru-RU" sz="1400" dirty="0" smtClean="0">
                  <a:latin typeface="Mulish Medium" pitchFamily="2" charset="-52"/>
                </a:rPr>
                <a:t>количество </a:t>
              </a:r>
              <a:r>
                <a:rPr lang="ru-RU" sz="1400" dirty="0">
                  <a:latin typeface="Mulish Medium" pitchFamily="2" charset="-52"/>
                </a:rPr>
                <a:t>переключений по задачам</a:t>
              </a:r>
              <a:r>
                <a:rPr lang="ru-RU" sz="1400" dirty="0" smtClean="0">
                  <a:latin typeface="Mulish Medium" pitchFamily="2" charset="-52"/>
                </a:rPr>
                <a:t>, в </a:t>
              </a:r>
              <a:r>
                <a:rPr lang="ru-RU" sz="1400" dirty="0">
                  <a:latin typeface="Mulish Medium" pitchFamily="2" charset="-52"/>
                </a:rPr>
                <a:t>какой период дня сотрудник приступает к выполнению работ, </a:t>
              </a:r>
              <a:r>
                <a:rPr lang="ru-RU" sz="1400" dirty="0" smtClean="0">
                  <a:latin typeface="Mulish Medium" pitchFamily="2" charset="-52"/>
                </a:rPr>
                <a:t>в какой </a:t>
              </a:r>
              <a:r>
                <a:rPr lang="ru-RU" sz="1400" dirty="0">
                  <a:latin typeface="Mulish Medium" pitchFamily="2" charset="-52"/>
                </a:rPr>
                <a:t>завершает, провести сравнительную аналитику между сотрудников, проанализировать расхождения в плановых и фактических трудозатратах по задаче</a:t>
              </a:r>
              <a:r>
                <a:rPr lang="ru-RU" sz="1400" dirty="0" smtClean="0">
                  <a:latin typeface="Mulish Medium" pitchFamily="2" charset="-52"/>
                </a:rPr>
                <a:t>).</a:t>
              </a:r>
              <a:endParaRPr lang="ru-RU" sz="1400" dirty="0">
                <a:latin typeface="Mulish Medium" pitchFamily="2" charset="-52"/>
              </a:endParaRPr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1665981" y="6469196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12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269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55200" y="536575"/>
            <a:ext cx="10416480" cy="11096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ulish Medium" pitchFamily="2" charset="-52"/>
              </a:rPr>
              <a:t>Эффект от внедрения расширения учета рабочего времени</a:t>
            </a:r>
            <a:endParaRPr lang="ru-RU" sz="3600" dirty="0">
              <a:latin typeface="Mulish Medium" pitchFamily="2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120336" y="4100879"/>
            <a:ext cx="25184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Mulish Medium" pitchFamily="2" charset="-52"/>
              </a:rPr>
              <a:t>пользователей</a:t>
            </a:r>
            <a:r>
              <a:rPr lang="ru-RU" dirty="0">
                <a:latin typeface="Mulish Medium" pitchFamily="2" charset="-52"/>
              </a:rPr>
              <a:t>, охваченных автоматизацией по проекту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51784" y="2639411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ulish Medium" pitchFamily="2" charset="-52"/>
              </a:rPr>
              <a:t>100</a:t>
            </a:r>
            <a:endParaRPr lang="ru-RU" sz="2400" dirty="0">
              <a:solidFill>
                <a:schemeClr val="bg1"/>
              </a:solidFill>
              <a:latin typeface="Mulish Medium" pitchFamily="2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162" y="4218111"/>
            <a:ext cx="2301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latin typeface="Mulish Medium" pitchFamily="2" charset="-52"/>
              </a:rPr>
              <a:t>кратное увеличение точности </a:t>
            </a:r>
            <a:r>
              <a:rPr lang="ru-RU" dirty="0">
                <a:latin typeface="Mulish Medium" pitchFamily="2" charset="-52"/>
              </a:rPr>
              <a:t>учёта рабочего времени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67877" y="4239378"/>
            <a:ext cx="22403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ускорился </a:t>
            </a:r>
            <a:r>
              <a:rPr lang="ru-RU" dirty="0"/>
              <a:t>процесс отметки трудозатрат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77522" y="4218111"/>
            <a:ext cx="20292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latin typeface="Mulish Medium" pitchFamily="2" charset="-52"/>
              </a:rPr>
              <a:t>уходит </a:t>
            </a:r>
            <a:r>
              <a:rPr lang="ru-RU" dirty="0">
                <a:latin typeface="Mulish Medium" pitchFamily="2" charset="-52"/>
              </a:rPr>
              <a:t>на фиксацию времени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6219437" y="2423021"/>
            <a:ext cx="2540859" cy="1378100"/>
            <a:chOff x="5580556" y="2511951"/>
            <a:chExt cx="2540859" cy="1378100"/>
          </a:xfrm>
        </p:grpSpPr>
        <p:sp>
          <p:nvSpPr>
            <p:cNvPr id="29" name="Прямоугольник 28"/>
            <p:cNvSpPr/>
            <p:nvPr/>
          </p:nvSpPr>
          <p:spPr bwMode="auto">
            <a:xfrm>
              <a:off x="6010422" y="2594520"/>
              <a:ext cx="1476421" cy="1173034"/>
            </a:xfrm>
            <a:prstGeom prst="rect">
              <a:avLst/>
            </a:prstGeom>
            <a:solidFill>
              <a:srgbClr val="5B8FCE"/>
            </a:solidFill>
            <a:ln>
              <a:solidFill>
                <a:srgbClr val="5B8F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>
                  <a:latin typeface="Mulish Medium" pitchFamily="2" charset="-52"/>
                </a:rPr>
                <a:t>6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580556" y="2511951"/>
              <a:ext cx="1404813" cy="461665"/>
            </a:xfrm>
            <a:prstGeom prst="rect">
              <a:avLst/>
            </a:prstGeom>
            <a:solidFill>
              <a:srgbClr val="5B8FCE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/>
              <a:endParaRPr lang="ru-RU" sz="2400" b="1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6753263" y="3428386"/>
              <a:ext cx="1368152" cy="461665"/>
            </a:xfrm>
            <a:prstGeom prst="rect">
              <a:avLst/>
            </a:prstGeom>
            <a:solidFill>
              <a:srgbClr val="5B8FCE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ru-RU" sz="2400" b="1" dirty="0" smtClean="0">
                  <a:latin typeface="Mulish Medium" pitchFamily="2" charset="-52"/>
                </a:rPr>
                <a:t>секунд</a:t>
              </a:r>
              <a:endParaRPr lang="ru-RU" sz="2400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431704" y="2410984"/>
            <a:ext cx="2540873" cy="1400820"/>
            <a:chOff x="2626083" y="2219672"/>
            <a:chExt cx="2540873" cy="1400820"/>
          </a:xfrm>
        </p:grpSpPr>
        <p:sp>
          <p:nvSpPr>
            <p:cNvPr id="28" name="Прямоугольник 27"/>
            <p:cNvSpPr/>
            <p:nvPr/>
          </p:nvSpPr>
          <p:spPr bwMode="auto">
            <a:xfrm>
              <a:off x="3044214" y="2350913"/>
              <a:ext cx="1476421" cy="1173034"/>
            </a:xfrm>
            <a:prstGeom prst="rect">
              <a:avLst/>
            </a:prstGeom>
            <a:solidFill>
              <a:srgbClr val="009999"/>
            </a:solidFill>
            <a:ln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latin typeface="Mulish Medium" pitchFamily="2" charset="-52"/>
                </a:rPr>
                <a:t>2</a:t>
              </a:r>
              <a:endParaRPr lang="ru-RU" sz="4000" b="1" dirty="0">
                <a:latin typeface="Mulish Medium" pitchFamily="2" charset="-52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626083" y="2219672"/>
              <a:ext cx="1404813" cy="461665"/>
            </a:xfrm>
            <a:prstGeom prst="rect">
              <a:avLst/>
            </a:prstGeom>
            <a:solidFill>
              <a:srgbClr val="009999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ru-RU" sz="2400" b="1" dirty="0" smtClean="0">
                  <a:latin typeface="Mulish Medium" pitchFamily="2" charset="-52"/>
                </a:rPr>
                <a:t>в</a:t>
              </a:r>
              <a:endParaRPr lang="ru-RU" sz="24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762143" y="3158827"/>
              <a:ext cx="1404813" cy="461665"/>
            </a:xfrm>
            <a:prstGeom prst="rect">
              <a:avLst/>
            </a:prstGeom>
            <a:solidFill>
              <a:srgbClr val="009999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 algn="r"/>
              <a:r>
                <a:rPr lang="ru-RU" sz="2400" b="1" dirty="0" smtClean="0">
                  <a:latin typeface="Mulish Medium" pitchFamily="2" charset="-52"/>
                </a:rPr>
                <a:t>раза</a:t>
              </a:r>
              <a:endParaRPr lang="ru-RU" sz="2400" b="1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79376" y="2401030"/>
            <a:ext cx="2540875" cy="1400092"/>
            <a:chOff x="198767" y="2028907"/>
            <a:chExt cx="2540875" cy="1400092"/>
          </a:xfrm>
        </p:grpSpPr>
        <p:sp>
          <p:nvSpPr>
            <p:cNvPr id="13" name="Прямоугольник 12"/>
            <p:cNvSpPr/>
            <p:nvPr/>
          </p:nvSpPr>
          <p:spPr bwMode="auto">
            <a:xfrm>
              <a:off x="623392" y="2150750"/>
              <a:ext cx="1476421" cy="1173034"/>
            </a:xfrm>
            <a:prstGeom prst="rect">
              <a:avLst/>
            </a:prstGeom>
            <a:solidFill>
              <a:srgbClr val="F04656"/>
            </a:solidFill>
            <a:ln>
              <a:solidFill>
                <a:srgbClr val="F260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latin typeface="Mulish Medium" pitchFamily="2" charset="-52"/>
                </a:rPr>
                <a:t>99,9</a:t>
              </a:r>
              <a:endParaRPr lang="ru-RU" sz="4000" b="1" dirty="0">
                <a:latin typeface="Mulish Medium" pitchFamily="2" charset="-52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98767" y="2028907"/>
              <a:ext cx="1404813" cy="461665"/>
            </a:xfrm>
            <a:prstGeom prst="rect">
              <a:avLst/>
            </a:prstGeom>
            <a:solidFill>
              <a:srgbClr val="F04656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/>
              <a:endParaRPr lang="ru-RU" sz="24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334829" y="2967334"/>
              <a:ext cx="1404813" cy="461665"/>
            </a:xfrm>
            <a:prstGeom prst="rect">
              <a:avLst/>
            </a:prstGeom>
            <a:solidFill>
              <a:srgbClr val="F04656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ru-RU" sz="2400" b="1" dirty="0" smtClean="0">
                  <a:latin typeface="Mulish Medium" pitchFamily="2" charset="-52"/>
                </a:rPr>
                <a:t>    %</a:t>
              </a:r>
              <a:endParaRPr lang="ru-RU" sz="2400" b="1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9195870" y="2453798"/>
            <a:ext cx="2761590" cy="1285304"/>
            <a:chOff x="9195870" y="2141959"/>
            <a:chExt cx="2761590" cy="1285304"/>
          </a:xfrm>
        </p:grpSpPr>
        <p:sp>
          <p:nvSpPr>
            <p:cNvPr id="39" name="Прямоугольник 38"/>
            <p:cNvSpPr/>
            <p:nvPr/>
          </p:nvSpPr>
          <p:spPr bwMode="auto">
            <a:xfrm>
              <a:off x="9559445" y="2193751"/>
              <a:ext cx="1476421" cy="1173034"/>
            </a:xfrm>
            <a:prstGeom prst="rect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latin typeface="Mulish Medium" pitchFamily="2" charset="-52"/>
                </a:rPr>
                <a:t>50</a:t>
              </a:r>
              <a:endParaRPr lang="ru-RU" sz="4000" b="1" dirty="0">
                <a:latin typeface="Mulish Medium" pitchFamily="2" charset="-52"/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9739110" y="3027153"/>
              <a:ext cx="2218350" cy="400110"/>
            </a:xfrm>
            <a:prstGeom prst="rect">
              <a:avLst/>
            </a:prstGeom>
            <a:solidFill>
              <a:srgbClr val="FF9933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ru-RU" sz="2000" b="1" dirty="0" smtClean="0">
                  <a:latin typeface="Mulish Medium" pitchFamily="2" charset="-52"/>
                </a:rPr>
                <a:t>пользователей </a:t>
              </a:r>
              <a:endParaRPr lang="ru-RU" sz="2000" b="1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9195870" y="2141959"/>
              <a:ext cx="1286120" cy="400110"/>
            </a:xfrm>
            <a:prstGeom prst="rect">
              <a:avLst/>
            </a:prstGeom>
            <a:solidFill>
              <a:srgbClr val="FF9933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ru-RU" sz="2000" dirty="0" smtClean="0">
                  <a:latin typeface="Mulish Medium" pitchFamily="2" charset="-52"/>
                </a:rPr>
                <a:t>    </a:t>
              </a:r>
              <a:endParaRPr lang="ru-RU" sz="2000" b="1" dirty="0"/>
            </a:p>
          </p:txBody>
        </p:sp>
      </p:grpSp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1665981" y="6469196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13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813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ctrTitle"/>
          </p:nvPr>
        </p:nvSpPr>
        <p:spPr bwMode="auto"/>
        <p:txBody>
          <a:bodyPr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lang="ru-RU" sz="4000" dirty="0" smtClean="0">
                <a:latin typeface="Mulish Medium" pitchFamily="2" charset="-52"/>
              </a:rPr>
              <a:t>Спасибо за внимание!</a:t>
            </a:r>
            <a:endParaRPr dirty="0">
              <a:latin typeface="Mulish Medium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810" y="5373217"/>
            <a:ext cx="4735134" cy="66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50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Mulish Medium" pitchFamily="2" charset="-52"/>
              </a:rPr>
              <a:t>Предпосылки создания</a:t>
            </a:r>
            <a:endParaRPr lang="ru-RU" dirty="0">
              <a:latin typeface="Mulish Medium" pitchFamily="2" charset="-52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79454630"/>
              </p:ext>
            </p:extLst>
          </p:nvPr>
        </p:nvGraphicFramePr>
        <p:xfrm>
          <a:off x="767408" y="1412776"/>
          <a:ext cx="10513168" cy="4968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2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5666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8684" y="259836"/>
            <a:ext cx="11187916" cy="100806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Mulish Medium" pitchFamily="2" charset="-52"/>
              </a:rPr>
              <a:t>П</a:t>
            </a:r>
            <a:r>
              <a:rPr lang="ru-RU" sz="3600" dirty="0" smtClean="0">
                <a:latin typeface="Mulish Medium" pitchFamily="2" charset="-52"/>
              </a:rPr>
              <a:t>роцесс учета трудозатрат</a:t>
            </a:r>
            <a:endParaRPr lang="ru-RU" sz="3600" dirty="0">
              <a:latin typeface="Mulish Medium" pitchFamily="2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453789" y="5862581"/>
            <a:ext cx="5637448" cy="5645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400" dirty="0" smtClean="0">
                <a:latin typeface="Mulish Medium" pitchFamily="2" charset="-52"/>
              </a:rPr>
              <a:t>Дополнительно </a:t>
            </a:r>
            <a:r>
              <a:rPr lang="ru-RU" sz="1400" dirty="0">
                <a:latin typeface="Mulish Medium" pitchFamily="2" charset="-52"/>
              </a:rPr>
              <a:t>за день сотрудник мог выполнять несколько задач </a:t>
            </a:r>
            <a:r>
              <a:rPr lang="ru-RU" sz="1400" dirty="0" smtClean="0">
                <a:latin typeface="Mulish Medium" pitchFamily="2" charset="-52"/>
              </a:rPr>
              <a:t>параллельно 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7025" y="1268760"/>
            <a:ext cx="5474960" cy="369332"/>
          </a:xfrm>
          <a:prstGeom prst="rect">
            <a:avLst/>
          </a:prstGeom>
          <a:solidFill>
            <a:srgbClr val="F4EAFF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ulish Medium" pitchFamily="2" charset="-52"/>
              </a:rPr>
              <a:t>Ручным способом </a:t>
            </a:r>
            <a:r>
              <a:rPr lang="ru-RU" dirty="0" smtClean="0">
                <a:latin typeface="Mulish Medium" pitchFamily="2" charset="-52"/>
              </a:rPr>
              <a:t>сотрудник:</a:t>
            </a:r>
            <a:endParaRPr lang="ru-RU" dirty="0">
              <a:latin typeface="Mulish Medium" pitchFamily="2" charset="-52"/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 bwMode="auto">
          <a:xfrm>
            <a:off x="6290069" y="5832268"/>
            <a:ext cx="5698436" cy="818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1pPr>
            <a:lvl2pPr marL="6858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2pPr>
            <a:lvl3pPr marL="11430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3pPr>
            <a:lvl4pPr marL="16002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4pPr>
            <a:lvl5pPr marL="2057400" indent="-228600" algn="l" defTabSz="914400">
              <a:lnSpc>
                <a:spcPct val="110000"/>
              </a:lnSpc>
              <a:spcBef>
                <a:spcPts val="10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Inter UI"/>
                <a:cs typeface="Inter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 smtClean="0">
                <a:latin typeface="Mulish Medium" pitchFamily="2" charset="-52"/>
              </a:rPr>
              <a:t>Учет </a:t>
            </a:r>
            <a:r>
              <a:rPr lang="ru-RU" sz="1400" dirty="0">
                <a:latin typeface="Mulish Medium" pitchFamily="2" charset="-52"/>
              </a:rPr>
              <a:t>ведется по задачам и проектам, которые существуют в системе их легко найти и запустить отчет времени по другой задачи, другого </a:t>
            </a:r>
            <a:r>
              <a:rPr lang="ru-RU" sz="1400" dirty="0" smtClean="0">
                <a:latin typeface="Mulish Medium" pitchFamily="2" charset="-52"/>
              </a:rPr>
              <a:t>проекта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2951" y="1268760"/>
            <a:ext cx="5184576" cy="369332"/>
          </a:xfrm>
          <a:prstGeom prst="rect">
            <a:avLst/>
          </a:prstGeom>
          <a:solidFill>
            <a:srgbClr val="F4EAFF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ulish Medium" pitchFamily="2" charset="-52"/>
              </a:rPr>
              <a:t>С помощью расширения </a:t>
            </a:r>
            <a:r>
              <a:rPr lang="ru-RU" dirty="0" smtClean="0">
                <a:latin typeface="Mulish Medium" pitchFamily="2" charset="-52"/>
              </a:rPr>
              <a:t>сотрудник: </a:t>
            </a:r>
            <a:endParaRPr lang="ru-RU" dirty="0">
              <a:latin typeface="Mulish Medium" pitchFamily="2" charset="-52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312024" y="1237700"/>
            <a:ext cx="0" cy="518457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055440" y="1855299"/>
            <a:ext cx="4896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Запоминал </a:t>
            </a:r>
            <a:r>
              <a:rPr lang="ru-RU" sz="1400" dirty="0">
                <a:latin typeface="Mulish Medium" pitchFamily="2" charset="-52"/>
              </a:rPr>
              <a:t>или записывал </a:t>
            </a:r>
            <a:r>
              <a:rPr lang="ru-RU" sz="1400" dirty="0" smtClean="0">
                <a:latin typeface="Mulish Medium" pitchFamily="2" charset="-52"/>
              </a:rPr>
              <a:t>время начала работы над задачей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55440" y="2445831"/>
            <a:ext cx="3384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Во время перерыва запоминал или записывал, на сколько уходит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55441" y="2996952"/>
            <a:ext cx="33843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Mulish Medium" pitchFamily="2" charset="-52"/>
              </a:rPr>
              <a:t>По возвращении с перерыва записывал или запоминал время возобновления работы над </a:t>
            </a:r>
            <a:r>
              <a:rPr lang="ru-RU" sz="1400" dirty="0" smtClean="0">
                <a:latin typeface="Mulish Medium" pitchFamily="2" charset="-52"/>
              </a:rPr>
              <a:t>задачей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55441" y="3806170"/>
            <a:ext cx="4845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По завершении запоминал или записывал время окончания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55439" y="4464666"/>
            <a:ext cx="48200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Считал потраченное на задачу время, суммирую все промежутки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55438" y="5237359"/>
            <a:ext cx="48200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Фиксировал итоговые трудозатраты в системе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91314" y="2613737"/>
            <a:ext cx="1360671" cy="954107"/>
          </a:xfrm>
          <a:prstGeom prst="rect">
            <a:avLst/>
          </a:prstGeom>
          <a:solidFill>
            <a:srgbClr val="D9D9D9">
              <a:alpha val="30196"/>
            </a:srgbClr>
          </a:solidFill>
          <a:ln w="19050">
            <a:noFill/>
          </a:ln>
        </p:spPr>
        <p:txBody>
          <a:bodyPr wrap="square" anchor="b">
            <a:spAutoFit/>
          </a:bodyPr>
          <a:lstStyle/>
          <a:p>
            <a:pPr algn="ctr"/>
            <a:r>
              <a:rPr lang="ru-RU" sz="1400" dirty="0">
                <a:latin typeface="Mulish Medium" pitchFamily="2" charset="-52"/>
              </a:rPr>
              <a:t>За день 2 и 3 этапы </a:t>
            </a:r>
            <a:r>
              <a:rPr lang="ru-RU" sz="1400" dirty="0" smtClean="0">
                <a:latin typeface="Mulish Medium" pitchFamily="2" charset="-52"/>
              </a:rPr>
              <a:t>могут </a:t>
            </a:r>
            <a:r>
              <a:rPr lang="ru-RU" sz="1400" dirty="0">
                <a:latin typeface="Mulish Medium" pitchFamily="2" charset="-52"/>
              </a:rPr>
              <a:t>повторяться </a:t>
            </a:r>
            <a:r>
              <a:rPr lang="ru-RU" sz="1400" dirty="0" smtClean="0">
                <a:latin typeface="Mulish Medium" pitchFamily="2" charset="-52"/>
              </a:rPr>
              <a:t>многократно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550586" y="5492527"/>
            <a:ext cx="18473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endParaRPr lang="ru-RU" dirty="0">
              <a:latin typeface="Mulish Medium" pitchFamily="2" charset="-52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361517" y="1844824"/>
            <a:ext cx="4248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Запускает </a:t>
            </a:r>
            <a:r>
              <a:rPr lang="ru-RU" sz="1400" dirty="0">
                <a:latin typeface="Mulish Medium" pitchFamily="2" charset="-52"/>
              </a:rPr>
              <a:t>расширение и начинает выполнять задание, система сама отсчитывает время 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7361517" y="2545740"/>
            <a:ext cx="4248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Для </a:t>
            </a:r>
            <a:r>
              <a:rPr lang="ru-RU" sz="1400" dirty="0">
                <a:latin typeface="Mulish Medium" pitchFamily="2" charset="-52"/>
              </a:rPr>
              <a:t>того, чтобы уйти на перерыв достаточно остановить таймер в </a:t>
            </a:r>
            <a:r>
              <a:rPr lang="ru-RU" sz="1400" dirty="0" smtClean="0">
                <a:latin typeface="Mulish Medium" pitchFamily="2" charset="-52"/>
              </a:rPr>
              <a:t>расширении и сохранить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7361516" y="3121804"/>
            <a:ext cx="42484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Для </a:t>
            </a:r>
            <a:r>
              <a:rPr lang="ru-RU" sz="1400" dirty="0">
                <a:latin typeface="Mulish Medium" pitchFamily="2" charset="-52"/>
              </a:rPr>
              <a:t>возобновления работы запускает таймер </a:t>
            </a:r>
            <a:r>
              <a:rPr lang="ru-RU" sz="1400" dirty="0" smtClean="0">
                <a:latin typeface="Mulish Medium" pitchFamily="2" charset="-52"/>
              </a:rPr>
              <a:t>снова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7361516" y="3698448"/>
            <a:ext cx="42484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Mulish Medium" pitchFamily="2" charset="-52"/>
              </a:rPr>
              <a:t>По </a:t>
            </a:r>
            <a:r>
              <a:rPr lang="ru-RU" sz="1400" dirty="0">
                <a:latin typeface="Mulish Medium" pitchFamily="2" charset="-52"/>
              </a:rPr>
              <a:t>завершению задачи </a:t>
            </a:r>
            <a:r>
              <a:rPr lang="ru-RU" sz="1400" dirty="0" smtClean="0">
                <a:latin typeface="Mulish Medium" pitchFamily="2" charset="-52"/>
              </a:rPr>
              <a:t>расширение суммирует все промежутки времени, которые были записаны по ней</a:t>
            </a:r>
            <a:endParaRPr lang="ru-RU" sz="1400" dirty="0">
              <a:latin typeface="Mulish Medium" pitchFamily="2" charset="-52"/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477025" y="1838251"/>
            <a:ext cx="540000" cy="540000"/>
          </a:xfrm>
          <a:prstGeom prst="ellipse">
            <a:avLst/>
          </a:prstGeom>
          <a:noFill/>
          <a:ln w="76200">
            <a:solidFill>
              <a:srgbClr val="FF9933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1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59" name="Овал 58"/>
          <p:cNvSpPr/>
          <p:nvPr/>
        </p:nvSpPr>
        <p:spPr bwMode="auto">
          <a:xfrm>
            <a:off x="477025" y="2492896"/>
            <a:ext cx="540000" cy="540000"/>
          </a:xfrm>
          <a:prstGeom prst="ellipse">
            <a:avLst/>
          </a:prstGeom>
          <a:noFill/>
          <a:ln w="76200">
            <a:solidFill>
              <a:srgbClr val="597FDA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2</a:t>
            </a:r>
          </a:p>
        </p:txBody>
      </p:sp>
      <p:sp>
        <p:nvSpPr>
          <p:cNvPr id="60" name="Овал 59"/>
          <p:cNvSpPr/>
          <p:nvPr/>
        </p:nvSpPr>
        <p:spPr bwMode="auto">
          <a:xfrm>
            <a:off x="477025" y="3140968"/>
            <a:ext cx="540000" cy="540000"/>
          </a:xfrm>
          <a:prstGeom prst="ellipse">
            <a:avLst/>
          </a:prstGeom>
          <a:noFill/>
          <a:ln w="76200">
            <a:solidFill>
              <a:srgbClr val="009999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3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477025" y="3797780"/>
            <a:ext cx="540000" cy="540000"/>
          </a:xfrm>
          <a:prstGeom prst="ellipse">
            <a:avLst/>
          </a:prstGeom>
          <a:noFill/>
          <a:ln w="76200">
            <a:solidFill>
              <a:srgbClr val="F2606E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4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477025" y="4456276"/>
            <a:ext cx="540000" cy="540000"/>
          </a:xfrm>
          <a:prstGeom prst="ellipse">
            <a:avLst/>
          </a:prstGeom>
          <a:noFill/>
          <a:ln w="76200">
            <a:solidFill>
              <a:srgbClr val="8AB7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5</a:t>
            </a:r>
          </a:p>
        </p:txBody>
      </p:sp>
      <p:sp>
        <p:nvSpPr>
          <p:cNvPr id="75" name="Овал 74"/>
          <p:cNvSpPr/>
          <p:nvPr/>
        </p:nvSpPr>
        <p:spPr bwMode="auto">
          <a:xfrm>
            <a:off x="477025" y="5121248"/>
            <a:ext cx="540000" cy="540000"/>
          </a:xfrm>
          <a:prstGeom prst="ellipse">
            <a:avLst/>
          </a:prstGeom>
          <a:noFill/>
          <a:ln w="76200">
            <a:solidFill>
              <a:srgbClr val="D9D9D9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6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6735317" y="1855299"/>
            <a:ext cx="540000" cy="540000"/>
          </a:xfrm>
          <a:prstGeom prst="ellipse">
            <a:avLst/>
          </a:prstGeom>
          <a:noFill/>
          <a:ln w="76200">
            <a:solidFill>
              <a:srgbClr val="FF9933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1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6735317" y="2509944"/>
            <a:ext cx="540000" cy="540000"/>
          </a:xfrm>
          <a:prstGeom prst="ellipse">
            <a:avLst/>
          </a:prstGeom>
          <a:noFill/>
          <a:ln w="76200">
            <a:solidFill>
              <a:srgbClr val="597FDA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2</a:t>
            </a:r>
          </a:p>
        </p:txBody>
      </p:sp>
      <p:sp>
        <p:nvSpPr>
          <p:cNvPr id="32" name="Овал 31"/>
          <p:cNvSpPr/>
          <p:nvPr/>
        </p:nvSpPr>
        <p:spPr bwMode="auto">
          <a:xfrm>
            <a:off x="6735317" y="3158016"/>
            <a:ext cx="540000" cy="540000"/>
          </a:xfrm>
          <a:prstGeom prst="ellipse">
            <a:avLst/>
          </a:prstGeom>
          <a:noFill/>
          <a:ln w="76200">
            <a:solidFill>
              <a:srgbClr val="009999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3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6735317" y="3814828"/>
            <a:ext cx="540000" cy="540000"/>
          </a:xfrm>
          <a:prstGeom prst="ellipse">
            <a:avLst/>
          </a:prstGeom>
          <a:noFill/>
          <a:ln w="76200">
            <a:solidFill>
              <a:srgbClr val="F2606E">
                <a:alpha val="3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4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360325" y="2492896"/>
            <a:ext cx="151499" cy="118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Mulish Medium" pitchFamily="2" charset="-52"/>
              </a:rPr>
              <a:t>3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5508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Стрелка вниз 86"/>
          <p:cNvSpPr/>
          <p:nvPr/>
        </p:nvSpPr>
        <p:spPr bwMode="auto">
          <a:xfrm>
            <a:off x="11598360" y="2554141"/>
            <a:ext cx="474304" cy="251328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839416" y="1736097"/>
            <a:ext cx="2568116" cy="1493997"/>
            <a:chOff x="71500" y="1469856"/>
            <a:chExt cx="2568116" cy="1493997"/>
          </a:xfrm>
        </p:grpSpPr>
        <p:sp>
          <p:nvSpPr>
            <p:cNvPr id="9" name="Овал 8"/>
            <p:cNvSpPr/>
            <p:nvPr/>
          </p:nvSpPr>
          <p:spPr bwMode="auto">
            <a:xfrm>
              <a:off x="983432" y="1469856"/>
              <a:ext cx="936000" cy="936000"/>
            </a:xfrm>
            <a:prstGeom prst="ellipse">
              <a:avLst/>
            </a:prstGeom>
            <a:ln w="57150">
              <a:solidFill>
                <a:srgbClr val="FF9933">
                  <a:alpha val="30196"/>
                </a:srgb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335360" y="1844826"/>
              <a:ext cx="648072" cy="144000"/>
              <a:chOff x="551384" y="1196754"/>
              <a:chExt cx="756084" cy="144000"/>
            </a:xfrm>
          </p:grpSpPr>
          <p:cxnSp>
            <p:nvCxnSpPr>
              <p:cNvPr id="3" name="Прямая соединительная линия 2"/>
              <p:cNvCxnSpPr/>
              <p:nvPr/>
            </p:nvCxnSpPr>
            <p:spPr>
              <a:xfrm>
                <a:off x="551384" y="1268760"/>
                <a:ext cx="756084" cy="0"/>
              </a:xfrm>
              <a:prstGeom prst="line">
                <a:avLst/>
              </a:prstGeom>
              <a:ln w="28575">
                <a:prstDash val="dash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4" name="Равнобедренный треугольник 3"/>
              <p:cNvSpPr/>
              <p:nvPr/>
            </p:nvSpPr>
            <p:spPr bwMode="auto">
              <a:xfrm rot="5400000">
                <a:off x="870282" y="1196753"/>
                <a:ext cx="144000" cy="144001"/>
              </a:xfrm>
              <a:prstGeom prst="triangl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71500" y="2132856"/>
              <a:ext cx="11757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" dirty="0" smtClean="0">
                  <a:latin typeface="Mulish Medium" pitchFamily="2" charset="-52"/>
                </a:rPr>
                <a:t>Сотруднику необходимо запомнить и/или записать время начало работы над задачей</a:t>
              </a:r>
              <a:endParaRPr lang="ru-RU" sz="800" dirty="0">
                <a:latin typeface="Mulish Medium" pitchFamily="2" charset="-52"/>
              </a:endParaRPr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1991544" y="1844825"/>
              <a:ext cx="648072" cy="144000"/>
              <a:chOff x="299357" y="1187232"/>
              <a:chExt cx="756084" cy="144000"/>
            </a:xfrm>
          </p:grpSpPr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299357" y="1259238"/>
                <a:ext cx="756084" cy="0"/>
              </a:xfrm>
              <a:prstGeom prst="line">
                <a:avLst/>
              </a:prstGeom>
              <a:ln w="28575">
                <a:prstDash val="dash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22" name="Равнобедренный треугольник 21"/>
              <p:cNvSpPr/>
              <p:nvPr/>
            </p:nvSpPr>
            <p:spPr bwMode="auto">
              <a:xfrm rot="5400000">
                <a:off x="618255" y="1187231"/>
                <a:ext cx="144000" cy="144001"/>
              </a:xfrm>
              <a:prstGeom prst="triangl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3" name="Овал 22"/>
          <p:cNvSpPr/>
          <p:nvPr/>
        </p:nvSpPr>
        <p:spPr bwMode="auto">
          <a:xfrm>
            <a:off x="3407532" y="1723854"/>
            <a:ext cx="936000" cy="936000"/>
          </a:xfrm>
          <a:prstGeom prst="ellipse">
            <a:avLst/>
          </a:prstGeom>
          <a:ln w="57150">
            <a:solidFill>
              <a:srgbClr val="597FDA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444904" y="2583762"/>
            <a:ext cx="1175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Зафиксировать время начала перерыва</a:t>
            </a:r>
            <a:endParaRPr lang="ru-RU" sz="800" dirty="0">
              <a:latin typeface="Mulish Medium" pitchFamily="2" charset="-5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790" y="1845834"/>
            <a:ext cx="546425" cy="555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0" name="Прямая соединительная линия 39"/>
          <p:cNvCxnSpPr/>
          <p:nvPr/>
        </p:nvCxnSpPr>
        <p:spPr>
          <a:xfrm>
            <a:off x="4463480" y="2183072"/>
            <a:ext cx="648072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1" name="Равнобедренный треугольник 40"/>
          <p:cNvSpPr/>
          <p:nvPr/>
        </p:nvSpPr>
        <p:spPr bwMode="auto">
          <a:xfrm rot="5400000">
            <a:off x="4726535" y="2121351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087288" y="2460652"/>
            <a:ext cx="1299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>
                <a:latin typeface="Mulish Medium" pitchFamily="2" charset="-52"/>
              </a:rPr>
              <a:t>По возвращении с перерыва </a:t>
            </a:r>
            <a:r>
              <a:rPr lang="ru-RU" sz="800" dirty="0" smtClean="0">
                <a:latin typeface="Mulish Medium" pitchFamily="2" charset="-52"/>
              </a:rPr>
              <a:t>записать/запомнить </a:t>
            </a:r>
            <a:r>
              <a:rPr lang="ru-RU" sz="800" dirty="0">
                <a:latin typeface="Mulish Medium" pitchFamily="2" charset="-52"/>
              </a:rPr>
              <a:t>время возобновления работы над задачей</a:t>
            </a:r>
          </a:p>
        </p:txBody>
      </p:sp>
      <p:sp>
        <p:nvSpPr>
          <p:cNvPr id="43" name="Овал 42"/>
          <p:cNvSpPr/>
          <p:nvPr/>
        </p:nvSpPr>
        <p:spPr bwMode="auto">
          <a:xfrm>
            <a:off x="5185036" y="1736097"/>
            <a:ext cx="936000" cy="936000"/>
          </a:xfrm>
          <a:prstGeom prst="ellipse">
            <a:avLst/>
          </a:prstGeom>
          <a:ln w="57150">
            <a:solidFill>
              <a:srgbClr val="009999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73" y="2204097"/>
            <a:ext cx="357369" cy="32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Дуга 51"/>
          <p:cNvSpPr/>
          <p:nvPr/>
        </p:nvSpPr>
        <p:spPr>
          <a:xfrm>
            <a:off x="3862679" y="1200261"/>
            <a:ext cx="1832375" cy="982812"/>
          </a:xfrm>
          <a:prstGeom prst="arc">
            <a:avLst>
              <a:gd name="adj1" fmla="val 10777187"/>
              <a:gd name="adj2" fmla="val 0"/>
            </a:avLst>
          </a:prstGeom>
          <a:ln w="28575">
            <a:solidFill>
              <a:srgbClr val="A5A5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Равнобедренный треугольник 58"/>
          <p:cNvSpPr/>
          <p:nvPr/>
        </p:nvSpPr>
        <p:spPr bwMode="auto">
          <a:xfrm rot="16200000">
            <a:off x="4618089" y="1138546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3961430" y="764704"/>
            <a:ext cx="1634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Этапы могут повторяться многократно</a:t>
            </a:r>
            <a:endParaRPr lang="ru-RU" sz="800" dirty="0">
              <a:latin typeface="Mulish Medium" pitchFamily="2" charset="-52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013058" y="2583763"/>
            <a:ext cx="1175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Запомнить время окончания работы</a:t>
            </a:r>
            <a:endParaRPr lang="ru-RU" sz="800" dirty="0">
              <a:latin typeface="Mulish Medium" pitchFamily="2" charset="-52"/>
            </a:endParaRPr>
          </a:p>
        </p:txBody>
      </p:sp>
      <p:sp>
        <p:nvSpPr>
          <p:cNvPr id="75" name="Овал 74"/>
          <p:cNvSpPr/>
          <p:nvPr/>
        </p:nvSpPr>
        <p:spPr bwMode="auto">
          <a:xfrm>
            <a:off x="6942617" y="1723854"/>
            <a:ext cx="936000" cy="936000"/>
          </a:xfrm>
          <a:prstGeom prst="ellipse">
            <a:avLst/>
          </a:prstGeom>
          <a:ln w="57150">
            <a:solidFill>
              <a:srgbClr val="F2606E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6215844" y="2183072"/>
            <a:ext cx="648072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7" name="Равнобедренный треугольник 76"/>
          <p:cNvSpPr/>
          <p:nvPr/>
        </p:nvSpPr>
        <p:spPr bwMode="auto">
          <a:xfrm rot="5400000">
            <a:off x="6478899" y="2121351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 bwMode="auto">
          <a:xfrm>
            <a:off x="8795998" y="1723854"/>
            <a:ext cx="936000" cy="936000"/>
          </a:xfrm>
          <a:prstGeom prst="ellipse">
            <a:avLst/>
          </a:prstGeom>
          <a:ln w="57150">
            <a:solidFill>
              <a:srgbClr val="597FDA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 bwMode="auto">
          <a:xfrm>
            <a:off x="10543752" y="1736097"/>
            <a:ext cx="936000" cy="936000"/>
          </a:xfrm>
          <a:prstGeom prst="ellipse">
            <a:avLst/>
          </a:prstGeom>
          <a:ln w="57150">
            <a:solidFill>
              <a:srgbClr val="D9D9D9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>
            <a:off x="8016044" y="2183072"/>
            <a:ext cx="648072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1" name="Равнобедренный треугольник 80"/>
          <p:cNvSpPr/>
          <p:nvPr/>
        </p:nvSpPr>
        <p:spPr bwMode="auto">
          <a:xfrm rot="5400000">
            <a:off x="8279099" y="2121351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9836557" y="2204097"/>
            <a:ext cx="648072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4" name="Равнобедренный треугольник 83"/>
          <p:cNvSpPr/>
          <p:nvPr/>
        </p:nvSpPr>
        <p:spPr bwMode="auto">
          <a:xfrm rot="5400000">
            <a:off x="10099612" y="2142376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7763203" y="2629929"/>
            <a:ext cx="1175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Просуммировать время, потраченное на задачу</a:t>
            </a:r>
            <a:endParaRPr lang="ru-RU" sz="800" dirty="0">
              <a:latin typeface="Mulish Medium" pitchFamily="2" charset="-52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9585735" y="2613052"/>
            <a:ext cx="1175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Внести итоговые </a:t>
            </a:r>
            <a:r>
              <a:rPr lang="ru-RU" sz="800" dirty="0">
                <a:latin typeface="Mulish Medium" pitchFamily="2" charset="-52"/>
              </a:rPr>
              <a:t>трудозатраты в </a:t>
            </a:r>
            <a:r>
              <a:rPr lang="ru-RU" sz="800" dirty="0" smtClean="0">
                <a:latin typeface="Mulish Medium" pitchFamily="2" charset="-52"/>
              </a:rPr>
              <a:t>систему</a:t>
            </a:r>
            <a:endParaRPr lang="ru-RU" sz="800" dirty="0">
              <a:latin typeface="Mulish Medium" pitchFamily="2" charset="-52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695400" y="3284984"/>
            <a:ext cx="10888252" cy="0"/>
          </a:xfrm>
          <a:prstGeom prst="line">
            <a:avLst/>
          </a:prstGeom>
          <a:ln w="28575">
            <a:prstDash val="dash"/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651298" y="342039"/>
            <a:ext cx="6516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Mulish Medium" pitchFamily="2" charset="-52"/>
              </a:rPr>
              <a:t>Процесс фиксации рабочего времени ДО расширения</a:t>
            </a:r>
            <a:endParaRPr lang="ru-RU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651298" y="3485614"/>
            <a:ext cx="6835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Mulish Medium" pitchFamily="2" charset="-52"/>
              </a:rPr>
              <a:t>Процесс фиксации рабочего времени ПОСЛЕ расширения</a:t>
            </a:r>
            <a:endParaRPr lang="ru-RU" dirty="0"/>
          </a:p>
        </p:txBody>
      </p:sp>
      <p:grpSp>
        <p:nvGrpSpPr>
          <p:cNvPr id="94" name="Группа 93"/>
          <p:cNvGrpSpPr/>
          <p:nvPr/>
        </p:nvGrpSpPr>
        <p:grpSpPr>
          <a:xfrm>
            <a:off x="2297159" y="4864203"/>
            <a:ext cx="2568116" cy="1493997"/>
            <a:chOff x="71500" y="1469856"/>
            <a:chExt cx="2568116" cy="1493997"/>
          </a:xfrm>
        </p:grpSpPr>
        <p:sp>
          <p:nvSpPr>
            <p:cNvPr id="95" name="Овал 94"/>
            <p:cNvSpPr/>
            <p:nvPr/>
          </p:nvSpPr>
          <p:spPr bwMode="auto">
            <a:xfrm>
              <a:off x="983432" y="1469856"/>
              <a:ext cx="936000" cy="936000"/>
            </a:xfrm>
            <a:prstGeom prst="ellipse">
              <a:avLst/>
            </a:prstGeom>
            <a:ln w="57150">
              <a:solidFill>
                <a:srgbClr val="FF9933">
                  <a:alpha val="30196"/>
                </a:srgb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95"/>
            <p:cNvGrpSpPr/>
            <p:nvPr/>
          </p:nvGrpSpPr>
          <p:grpSpPr>
            <a:xfrm>
              <a:off x="335360" y="1844826"/>
              <a:ext cx="648072" cy="144000"/>
              <a:chOff x="551384" y="1196754"/>
              <a:chExt cx="756084" cy="144000"/>
            </a:xfrm>
          </p:grpSpPr>
          <p:cxnSp>
            <p:nvCxnSpPr>
              <p:cNvPr id="101" name="Прямая соединительная линия 100"/>
              <p:cNvCxnSpPr/>
              <p:nvPr/>
            </p:nvCxnSpPr>
            <p:spPr>
              <a:xfrm>
                <a:off x="551384" y="1268760"/>
                <a:ext cx="756084" cy="0"/>
              </a:xfrm>
              <a:prstGeom prst="line">
                <a:avLst/>
              </a:prstGeom>
              <a:ln w="28575">
                <a:prstDash val="dash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102" name="Равнобедренный треугольник 101"/>
              <p:cNvSpPr/>
              <p:nvPr/>
            </p:nvSpPr>
            <p:spPr bwMode="auto">
              <a:xfrm rot="5400000">
                <a:off x="870282" y="1196753"/>
                <a:ext cx="144000" cy="144001"/>
              </a:xfrm>
              <a:prstGeom prst="triangl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7" name="Прямоугольник 96"/>
            <p:cNvSpPr/>
            <p:nvPr/>
          </p:nvSpPr>
          <p:spPr>
            <a:xfrm>
              <a:off x="71500" y="2132856"/>
              <a:ext cx="11757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" dirty="0" smtClean="0">
                  <a:latin typeface="Mulish Medium" pitchFamily="2" charset="-52"/>
                </a:rPr>
                <a:t>Сотруднику </a:t>
              </a:r>
              <a:r>
                <a:rPr lang="ru-RU" sz="800" dirty="0">
                  <a:latin typeface="Mulish Medium" pitchFamily="2" charset="-52"/>
                </a:rPr>
                <a:t>необходимо </a:t>
              </a:r>
              <a:r>
                <a:rPr lang="ru-RU" sz="800" dirty="0" smtClean="0">
                  <a:latin typeface="Mulish Medium" pitchFamily="2" charset="-52"/>
                </a:rPr>
                <a:t>запустить </a:t>
              </a:r>
              <a:r>
                <a:rPr lang="ru-RU" sz="800" dirty="0">
                  <a:latin typeface="Mulish Medium" pitchFamily="2" charset="-52"/>
                </a:rPr>
                <a:t>расширение и </a:t>
              </a:r>
              <a:r>
                <a:rPr lang="ru-RU" sz="800" dirty="0" smtClean="0">
                  <a:latin typeface="Mulish Medium" pitchFamily="2" charset="-52"/>
                </a:rPr>
                <a:t>начать </a:t>
              </a:r>
              <a:r>
                <a:rPr lang="ru-RU" sz="800" dirty="0">
                  <a:latin typeface="Mulish Medium" pitchFamily="2" charset="-52"/>
                </a:rPr>
                <a:t>выполнять </a:t>
              </a:r>
              <a:r>
                <a:rPr lang="ru-RU" sz="800" dirty="0" smtClean="0">
                  <a:latin typeface="Mulish Medium" pitchFamily="2" charset="-52"/>
                </a:rPr>
                <a:t>задание </a:t>
              </a:r>
              <a:endParaRPr lang="ru-RU" sz="800" dirty="0">
                <a:latin typeface="Mulish Medium" pitchFamily="2" charset="-52"/>
              </a:endParaRPr>
            </a:p>
          </p:txBody>
        </p:sp>
        <p:grpSp>
          <p:nvGrpSpPr>
            <p:cNvPr id="98" name="Группа 97"/>
            <p:cNvGrpSpPr/>
            <p:nvPr/>
          </p:nvGrpSpPr>
          <p:grpSpPr>
            <a:xfrm>
              <a:off x="1991544" y="1844825"/>
              <a:ext cx="648072" cy="144000"/>
              <a:chOff x="299357" y="1187232"/>
              <a:chExt cx="756084" cy="144000"/>
            </a:xfrm>
          </p:grpSpPr>
          <p:cxnSp>
            <p:nvCxnSpPr>
              <p:cNvPr id="99" name="Прямая соединительная линия 98"/>
              <p:cNvCxnSpPr/>
              <p:nvPr/>
            </p:nvCxnSpPr>
            <p:spPr>
              <a:xfrm>
                <a:off x="299357" y="1259238"/>
                <a:ext cx="756084" cy="0"/>
              </a:xfrm>
              <a:prstGeom prst="line">
                <a:avLst/>
              </a:prstGeom>
              <a:ln w="28575">
                <a:prstDash val="dash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100" name="Равнобедренный треугольник 99"/>
              <p:cNvSpPr/>
              <p:nvPr/>
            </p:nvSpPr>
            <p:spPr bwMode="auto">
              <a:xfrm rot="5400000">
                <a:off x="618255" y="1187231"/>
                <a:ext cx="144000" cy="144001"/>
              </a:xfrm>
              <a:prstGeom prst="triangl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03" name="Овал 102"/>
          <p:cNvSpPr/>
          <p:nvPr/>
        </p:nvSpPr>
        <p:spPr bwMode="auto">
          <a:xfrm>
            <a:off x="4865275" y="4851960"/>
            <a:ext cx="936000" cy="936000"/>
          </a:xfrm>
          <a:prstGeom prst="ellipse">
            <a:avLst/>
          </a:prstGeom>
          <a:ln w="57150">
            <a:solidFill>
              <a:srgbClr val="597FDA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/>
          <p:nvPr/>
        </p:nvSpPr>
        <p:spPr>
          <a:xfrm>
            <a:off x="3902647" y="5711868"/>
            <a:ext cx="1175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Для перерыва остановить таймер и сохранить</a:t>
            </a:r>
            <a:endParaRPr lang="ru-RU" sz="800" dirty="0">
              <a:latin typeface="Mulish Medium" pitchFamily="2" charset="-52"/>
            </a:endParaRPr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>
            <a:off x="5921223" y="5311178"/>
            <a:ext cx="648072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7" name="Равнобедренный треугольник 106"/>
          <p:cNvSpPr/>
          <p:nvPr/>
        </p:nvSpPr>
        <p:spPr bwMode="auto">
          <a:xfrm rot="5400000">
            <a:off x="6184278" y="5249457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5545031" y="5588758"/>
            <a:ext cx="1299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Для возобновления работы запустить таймер</a:t>
            </a:r>
            <a:endParaRPr lang="ru-RU" sz="800" dirty="0">
              <a:latin typeface="Mulish Medium" pitchFamily="2" charset="-52"/>
            </a:endParaRPr>
          </a:p>
        </p:txBody>
      </p:sp>
      <p:sp>
        <p:nvSpPr>
          <p:cNvPr id="109" name="Овал 108"/>
          <p:cNvSpPr/>
          <p:nvPr/>
        </p:nvSpPr>
        <p:spPr bwMode="auto">
          <a:xfrm>
            <a:off x="6642779" y="4864203"/>
            <a:ext cx="936000" cy="936000"/>
          </a:xfrm>
          <a:prstGeom prst="ellipse">
            <a:avLst/>
          </a:prstGeom>
          <a:ln w="57150">
            <a:solidFill>
              <a:srgbClr val="009999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Дуга 110"/>
          <p:cNvSpPr/>
          <p:nvPr/>
        </p:nvSpPr>
        <p:spPr>
          <a:xfrm>
            <a:off x="5320422" y="4328367"/>
            <a:ext cx="1832375" cy="982812"/>
          </a:xfrm>
          <a:prstGeom prst="arc">
            <a:avLst>
              <a:gd name="adj1" fmla="val 10777187"/>
              <a:gd name="adj2" fmla="val 0"/>
            </a:avLst>
          </a:prstGeom>
          <a:ln w="28575">
            <a:solidFill>
              <a:srgbClr val="A5A5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Равнобедренный треугольник 111"/>
          <p:cNvSpPr/>
          <p:nvPr/>
        </p:nvSpPr>
        <p:spPr bwMode="auto">
          <a:xfrm rot="16200000">
            <a:off x="6075832" y="4266652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5419173" y="3892810"/>
            <a:ext cx="1634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Этапы могут повторяться многократно</a:t>
            </a:r>
            <a:endParaRPr lang="ru-RU" sz="800" dirty="0">
              <a:latin typeface="Mulish Medium" pitchFamily="2" charset="-52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7470801" y="5711869"/>
            <a:ext cx="1175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Mulish Medium" pitchFamily="2" charset="-52"/>
              </a:rPr>
              <a:t>Для завершения работы над задачей нажать кнопку «Записать»</a:t>
            </a:r>
            <a:endParaRPr lang="ru-RU" sz="800" dirty="0">
              <a:latin typeface="Mulish Medium" pitchFamily="2" charset="-52"/>
            </a:endParaRPr>
          </a:p>
        </p:txBody>
      </p:sp>
      <p:sp>
        <p:nvSpPr>
          <p:cNvPr id="115" name="Овал 114"/>
          <p:cNvSpPr/>
          <p:nvPr/>
        </p:nvSpPr>
        <p:spPr bwMode="auto">
          <a:xfrm>
            <a:off x="8400360" y="4851960"/>
            <a:ext cx="936000" cy="936000"/>
          </a:xfrm>
          <a:prstGeom prst="ellipse">
            <a:avLst/>
          </a:prstGeom>
          <a:ln w="57150">
            <a:solidFill>
              <a:srgbClr val="F2606E">
                <a:alpha val="29804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6" name="Прямая соединительная линия 115"/>
          <p:cNvCxnSpPr/>
          <p:nvPr/>
        </p:nvCxnSpPr>
        <p:spPr>
          <a:xfrm>
            <a:off x="7673587" y="5311178"/>
            <a:ext cx="648072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7" name="Равнобедренный треугольник 116"/>
          <p:cNvSpPr/>
          <p:nvPr/>
        </p:nvSpPr>
        <p:spPr bwMode="auto">
          <a:xfrm rot="5400000">
            <a:off x="7936642" y="5249457"/>
            <a:ext cx="144000" cy="123429"/>
          </a:xfrm>
          <a:prstGeom prst="triangl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027" y="1833506"/>
            <a:ext cx="546425" cy="555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210" y="2191769"/>
            <a:ext cx="357369" cy="32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4" name="Стрелка вниз 133"/>
          <p:cNvSpPr/>
          <p:nvPr/>
        </p:nvSpPr>
        <p:spPr bwMode="auto">
          <a:xfrm>
            <a:off x="119336" y="2529322"/>
            <a:ext cx="474304" cy="251328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344" y="2143434"/>
            <a:ext cx="227342" cy="22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195" y="2276091"/>
            <a:ext cx="289915" cy="300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" name="Овал 125"/>
          <p:cNvSpPr/>
          <p:nvPr/>
        </p:nvSpPr>
        <p:spPr bwMode="auto">
          <a:xfrm>
            <a:off x="5386352" y="1845834"/>
            <a:ext cx="393666" cy="366417"/>
          </a:xfrm>
          <a:prstGeom prst="ellipse">
            <a:avLst/>
          </a:prstGeom>
          <a:noFill/>
          <a:ln>
            <a:solidFill>
              <a:srgbClr val="FF9933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24" name="Прямая соединительная линия 1023"/>
          <p:cNvCxnSpPr/>
          <p:nvPr/>
        </p:nvCxnSpPr>
        <p:spPr>
          <a:xfrm>
            <a:off x="5521452" y="1937791"/>
            <a:ext cx="0" cy="182501"/>
          </a:xfrm>
          <a:prstGeom prst="line">
            <a:avLst/>
          </a:prstGeom>
          <a:ln w="38100">
            <a:solidFill>
              <a:srgbClr val="FF9933">
                <a:alpha val="50196"/>
              </a:srgbClr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>
            <a:off x="5649631" y="1937791"/>
            <a:ext cx="0" cy="182501"/>
          </a:xfrm>
          <a:prstGeom prst="line">
            <a:avLst/>
          </a:prstGeom>
          <a:ln w="38100">
            <a:solidFill>
              <a:srgbClr val="FF9933">
                <a:alpha val="50196"/>
              </a:srgbClr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37" name="Дуга 1036"/>
          <p:cNvSpPr/>
          <p:nvPr/>
        </p:nvSpPr>
        <p:spPr>
          <a:xfrm>
            <a:off x="5372161" y="1934090"/>
            <a:ext cx="540000" cy="540000"/>
          </a:xfrm>
          <a:prstGeom prst="arc">
            <a:avLst>
              <a:gd name="adj1" fmla="val 18407697"/>
              <a:gd name="adj2" fmla="val 20839096"/>
            </a:avLst>
          </a:prstGeom>
          <a:ln w="28575">
            <a:solidFill>
              <a:srgbClr val="009999">
                <a:alpha val="3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Дуга 148"/>
          <p:cNvSpPr/>
          <p:nvPr/>
        </p:nvSpPr>
        <p:spPr>
          <a:xfrm>
            <a:off x="5352406" y="1942251"/>
            <a:ext cx="540000" cy="540000"/>
          </a:xfrm>
          <a:prstGeom prst="arc">
            <a:avLst>
              <a:gd name="adj1" fmla="val 7204353"/>
              <a:gd name="adj2" fmla="val 12084967"/>
            </a:avLst>
          </a:prstGeom>
          <a:ln w="28575">
            <a:solidFill>
              <a:srgbClr val="009999">
                <a:alpha val="3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Дуга 150"/>
          <p:cNvSpPr/>
          <p:nvPr/>
        </p:nvSpPr>
        <p:spPr>
          <a:xfrm>
            <a:off x="5371638" y="1942251"/>
            <a:ext cx="540000" cy="540000"/>
          </a:xfrm>
          <a:prstGeom prst="arc">
            <a:avLst>
              <a:gd name="adj1" fmla="val 2280205"/>
              <a:gd name="adj2" fmla="val 4160343"/>
            </a:avLst>
          </a:prstGeom>
          <a:ln w="28575">
            <a:solidFill>
              <a:srgbClr val="009999">
                <a:alpha val="3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942" y="2142424"/>
            <a:ext cx="227342" cy="22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8" name="Овал 167"/>
          <p:cNvSpPr/>
          <p:nvPr/>
        </p:nvSpPr>
        <p:spPr bwMode="auto">
          <a:xfrm>
            <a:off x="7170950" y="1844824"/>
            <a:ext cx="393666" cy="366417"/>
          </a:xfrm>
          <a:prstGeom prst="ellipse">
            <a:avLst/>
          </a:prstGeom>
          <a:noFill/>
          <a:ln>
            <a:solidFill>
              <a:srgbClr val="FF9933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Дуга 168"/>
          <p:cNvSpPr/>
          <p:nvPr/>
        </p:nvSpPr>
        <p:spPr>
          <a:xfrm>
            <a:off x="7137004" y="1941241"/>
            <a:ext cx="540000" cy="540000"/>
          </a:xfrm>
          <a:prstGeom prst="arc">
            <a:avLst>
              <a:gd name="adj1" fmla="val 7204353"/>
              <a:gd name="adj2" fmla="val 12084967"/>
            </a:avLst>
          </a:prstGeom>
          <a:ln w="28575">
            <a:solidFill>
              <a:srgbClr val="F2606E">
                <a:alpha val="3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Дуга 169"/>
          <p:cNvSpPr/>
          <p:nvPr/>
        </p:nvSpPr>
        <p:spPr>
          <a:xfrm>
            <a:off x="7156236" y="1941241"/>
            <a:ext cx="540000" cy="540000"/>
          </a:xfrm>
          <a:prstGeom prst="arc">
            <a:avLst>
              <a:gd name="adj1" fmla="val 2280205"/>
              <a:gd name="adj2" fmla="val 4160343"/>
            </a:avLst>
          </a:prstGeom>
          <a:ln w="28575">
            <a:solidFill>
              <a:srgbClr val="F2606E">
                <a:alpha val="3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Дуга 170"/>
          <p:cNvSpPr/>
          <p:nvPr/>
        </p:nvSpPr>
        <p:spPr>
          <a:xfrm>
            <a:off x="7163448" y="1925768"/>
            <a:ext cx="540000" cy="540000"/>
          </a:xfrm>
          <a:prstGeom prst="arc">
            <a:avLst>
              <a:gd name="adj1" fmla="val 18407697"/>
              <a:gd name="adj2" fmla="val 20839096"/>
            </a:avLst>
          </a:prstGeom>
          <a:ln w="28575">
            <a:solidFill>
              <a:srgbClr val="F2606E">
                <a:alpha val="3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8" name="Равнобедренный треугольник 1037"/>
          <p:cNvSpPr/>
          <p:nvPr/>
        </p:nvSpPr>
        <p:spPr bwMode="auto">
          <a:xfrm rot="5680956">
            <a:off x="7304731" y="1945926"/>
            <a:ext cx="172501" cy="164212"/>
          </a:xfrm>
          <a:prstGeom prst="triangle">
            <a:avLst/>
          </a:prstGeom>
          <a:solidFill>
            <a:srgbClr val="FF9933">
              <a:alpha val="50196"/>
            </a:srgbClr>
          </a:solidFill>
          <a:ln>
            <a:solidFill>
              <a:srgbClr val="FF9933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609" y="2290832"/>
            <a:ext cx="282367" cy="285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Рисунок 104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9" t="36904"/>
          <a:stretch/>
        </p:blipFill>
        <p:spPr>
          <a:xfrm>
            <a:off x="9012225" y="1825422"/>
            <a:ext cx="504253" cy="573675"/>
          </a:xfrm>
          <a:prstGeom prst="rect">
            <a:avLst/>
          </a:prstGeom>
        </p:spPr>
      </p:pic>
      <p:pic>
        <p:nvPicPr>
          <p:cNvPr id="1041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320" y="2183065"/>
            <a:ext cx="325215" cy="325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6595" y="1906016"/>
            <a:ext cx="554097" cy="55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" name="Picture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957" y="5023468"/>
            <a:ext cx="554097" cy="55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7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2174718"/>
            <a:ext cx="341309" cy="34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Рисунок 104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5" t="36126" b="160"/>
          <a:stretch/>
        </p:blipFill>
        <p:spPr>
          <a:xfrm>
            <a:off x="3388508" y="4975285"/>
            <a:ext cx="486056" cy="473486"/>
          </a:xfrm>
          <a:prstGeom prst="rect">
            <a:avLst/>
          </a:prstGeom>
        </p:spPr>
      </p:pic>
      <p:pic>
        <p:nvPicPr>
          <p:cNvPr id="1048" name="Рисунок 10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347" y="5227595"/>
            <a:ext cx="470300" cy="470300"/>
          </a:xfrm>
          <a:prstGeom prst="rect">
            <a:avLst/>
          </a:prstGeom>
        </p:spPr>
      </p:pic>
      <p:pic>
        <p:nvPicPr>
          <p:cNvPr id="195" name="Рисунок 19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5" t="36126" b="160"/>
          <a:stretch/>
        </p:blipFill>
        <p:spPr>
          <a:xfrm>
            <a:off x="5029644" y="4941168"/>
            <a:ext cx="486056" cy="473486"/>
          </a:xfrm>
          <a:prstGeom prst="rect">
            <a:avLst/>
          </a:prstGeom>
        </p:spPr>
      </p:pic>
      <p:pic>
        <p:nvPicPr>
          <p:cNvPr id="1050" name="Рисунок 104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001" y="5193949"/>
            <a:ext cx="490842" cy="490842"/>
          </a:xfrm>
          <a:prstGeom prst="rect">
            <a:avLst/>
          </a:prstGeom>
        </p:spPr>
      </p:pic>
      <p:pic>
        <p:nvPicPr>
          <p:cNvPr id="198" name="Рисунок 19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5" t="36126" b="160"/>
          <a:stretch/>
        </p:blipFill>
        <p:spPr>
          <a:xfrm>
            <a:off x="6811017" y="4957206"/>
            <a:ext cx="486056" cy="473486"/>
          </a:xfrm>
          <a:prstGeom prst="rect">
            <a:avLst/>
          </a:prstGeom>
        </p:spPr>
      </p:pic>
      <p:pic>
        <p:nvPicPr>
          <p:cNvPr id="1051" name="Рисунок 105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599" y="5209516"/>
            <a:ext cx="527308" cy="527308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90" name="TextBox 89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4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6777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Mulish Medium" pitchFamily="2" charset="-52"/>
              </a:rPr>
              <a:t>Расширение учета времени в </a:t>
            </a:r>
            <a:r>
              <a:rPr lang="en-US" dirty="0" smtClean="0">
                <a:latin typeface="Mulish Medium" pitchFamily="2" charset="-52"/>
              </a:rPr>
              <a:t>Directum RX</a:t>
            </a:r>
            <a:endParaRPr lang="ru-RU" dirty="0">
              <a:latin typeface="Mulish Medium" pitchFamily="2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6" b="24566"/>
          <a:stretch/>
        </p:blipFill>
        <p:spPr>
          <a:xfrm>
            <a:off x="551384" y="1333525"/>
            <a:ext cx="11132451" cy="46123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5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5260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Mulish Medium" pitchFamily="2" charset="-52"/>
              </a:rPr>
              <a:t>Интерфейс</a:t>
            </a:r>
            <a:endParaRPr lang="ru-RU" dirty="0">
              <a:latin typeface="Mulish Medium" pitchFamily="2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951984" y="1495466"/>
            <a:ext cx="5688631" cy="459783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latin typeface="Mulish Medium" pitchFamily="2" charset="-52"/>
              </a:rPr>
              <a:t>Проект</a:t>
            </a:r>
            <a:r>
              <a:rPr lang="ru-RU" b="1" dirty="0">
                <a:latin typeface="Mulish Medium" pitchFamily="2" charset="-52"/>
              </a:rPr>
              <a:t>. </a:t>
            </a:r>
            <a:r>
              <a:rPr lang="ru-RU" dirty="0">
                <a:latin typeface="Mulish Medium" pitchFamily="2" charset="-52"/>
              </a:rPr>
              <a:t>Выберите </a:t>
            </a:r>
            <a:r>
              <a:rPr lang="ru-RU" dirty="0" smtClean="0">
                <a:latin typeface="Mulish Medium" pitchFamily="2" charset="-52"/>
              </a:rPr>
              <a:t>проект, </a:t>
            </a:r>
            <a:r>
              <a:rPr lang="ru-RU" dirty="0">
                <a:latin typeface="Mulish Medium" pitchFamily="2" charset="-52"/>
              </a:rPr>
              <a:t>по которому </a:t>
            </a:r>
            <a:r>
              <a:rPr lang="ru-RU" dirty="0" smtClean="0">
                <a:latin typeface="Mulish Medium" pitchFamily="2" charset="-52"/>
              </a:rPr>
              <a:t>выполняются </a:t>
            </a:r>
            <a:r>
              <a:rPr lang="ru-RU" dirty="0">
                <a:latin typeface="Mulish Medium" pitchFamily="2" charset="-52"/>
              </a:rPr>
              <a:t>работы.</a:t>
            </a:r>
            <a:endParaRPr lang="ru-RU" dirty="0" smtClean="0">
              <a:latin typeface="Mulish Medium" pitchFamily="2" charset="-52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Mulish Medium" pitchFamily="2" charset="-52"/>
              </a:rPr>
              <a:t>Элемент работы*. </a:t>
            </a:r>
            <a:r>
              <a:rPr lang="ru-RU" dirty="0">
                <a:latin typeface="Mulish Medium" pitchFamily="2" charset="-52"/>
              </a:rPr>
              <a:t>Начните вводить название тикета или этапа плана проекта. Затем в выпадающем списке выберите нужную запись. </a:t>
            </a:r>
            <a:endParaRPr lang="ru-RU" dirty="0" smtClean="0">
              <a:latin typeface="Mulish Medium" pitchFamily="2" charset="-52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Mulish Medium" pitchFamily="2" charset="-52"/>
              </a:rPr>
              <a:t>Вид работ*. </a:t>
            </a:r>
            <a:r>
              <a:rPr lang="ru-RU" dirty="0" smtClean="0">
                <a:latin typeface="Mulish Medium" pitchFamily="2" charset="-52"/>
              </a:rPr>
              <a:t>В выпадающем </a:t>
            </a:r>
            <a:r>
              <a:rPr lang="ru-RU" dirty="0">
                <a:latin typeface="Mulish Medium" pitchFamily="2" charset="-52"/>
              </a:rPr>
              <a:t>списке выберите подходящий вид </a:t>
            </a:r>
            <a:r>
              <a:rPr lang="ru-RU" dirty="0" smtClean="0">
                <a:latin typeface="Mulish Medium" pitchFamily="2" charset="-52"/>
              </a:rPr>
              <a:t>работ.</a:t>
            </a:r>
            <a:endParaRPr lang="ru-RU" dirty="0">
              <a:latin typeface="Mulish Medium" pitchFamily="2" charset="-52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Mulish Medium" pitchFamily="2" charset="-52"/>
              </a:rPr>
              <a:t>Трудозатраты*. </a:t>
            </a:r>
            <a:r>
              <a:rPr lang="ru-RU" dirty="0" smtClean="0">
                <a:latin typeface="Mulish Medium" pitchFamily="2" charset="-52"/>
              </a:rPr>
              <a:t>Поля заполняться автоматически после нажатия кнопок «Запустить», «Остановить», «Записать». У пользователя есть возможность вручную изменить дату и время выполнения задачи.</a:t>
            </a:r>
          </a:p>
          <a:p>
            <a:pPr marL="0" indent="0" algn="just">
              <a:buNone/>
            </a:pPr>
            <a:r>
              <a:rPr lang="ru-RU" b="1" dirty="0" smtClean="0">
                <a:latin typeface="Mulish Medium" pitchFamily="2" charset="-52"/>
              </a:rPr>
              <a:t>Комментарий*. </a:t>
            </a:r>
            <a:r>
              <a:rPr lang="ru-RU" dirty="0">
                <a:latin typeface="Mulish Medium" pitchFamily="2" charset="-52"/>
              </a:rPr>
              <a:t>При необходимости добавьте примечание к отметке.</a:t>
            </a:r>
            <a:endParaRPr lang="ru-RU" dirty="0" smtClean="0">
              <a:latin typeface="Mulish Medium" pitchFamily="2" charset="-52"/>
            </a:endParaRP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" t="659" r="1268" b="3722"/>
          <a:stretch/>
        </p:blipFill>
        <p:spPr bwMode="auto">
          <a:xfrm>
            <a:off x="695400" y="1581572"/>
            <a:ext cx="4981500" cy="35337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6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22463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10" y="2653940"/>
            <a:ext cx="4077269" cy="2905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" y="524781"/>
            <a:ext cx="8229873" cy="705503"/>
          </a:xfrm>
        </p:spPr>
        <p:txBody>
          <a:bodyPr/>
          <a:lstStyle/>
          <a:p>
            <a:pPr algn="l"/>
            <a:r>
              <a:rPr lang="ru-RU" dirty="0" smtClean="0">
                <a:latin typeface="Mulish Medium" pitchFamily="2" charset="-52"/>
              </a:rPr>
              <a:t>Переход в тикет, задание и проект</a:t>
            </a:r>
            <a:endParaRPr lang="ru-RU" dirty="0">
              <a:latin typeface="Mulish Medium" pitchFamily="2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95400" y="1326306"/>
            <a:ext cx="4135329" cy="122276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Mulish Medium" pitchFamily="2" charset="-52"/>
              </a:rPr>
              <a:t>Возможность перейти в карточку указанного проекта или в элемент работы </a:t>
            </a:r>
            <a:r>
              <a:rPr lang="ru-RU" dirty="0" smtClean="0">
                <a:latin typeface="Mulish Medium" pitchFamily="2" charset="-52"/>
              </a:rPr>
              <a:t>(тикет</a:t>
            </a:r>
            <a:r>
              <a:rPr lang="ru-RU" dirty="0">
                <a:latin typeface="Mulish Medium" pitchFamily="2" charset="-52"/>
              </a:rPr>
              <a:t>, задание) по одному клику на расширении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801763" y="1413545"/>
            <a:ext cx="10665967" cy="5151445"/>
            <a:chOff x="801763" y="1413545"/>
            <a:chExt cx="10665967" cy="515144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085" y="1413545"/>
              <a:ext cx="5737645" cy="218680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" name="Группа 8"/>
            <p:cNvGrpSpPr/>
            <p:nvPr/>
          </p:nvGrpSpPr>
          <p:grpSpPr>
            <a:xfrm>
              <a:off x="801763" y="3396500"/>
              <a:ext cx="1080120" cy="536556"/>
              <a:chOff x="801763" y="3396500"/>
              <a:chExt cx="1080120" cy="536556"/>
            </a:xfrm>
          </p:grpSpPr>
          <p:sp>
            <p:nvSpPr>
              <p:cNvPr id="5" name="Прямоугольник 4"/>
              <p:cNvSpPr/>
              <p:nvPr/>
            </p:nvSpPr>
            <p:spPr bwMode="auto">
              <a:xfrm>
                <a:off x="801763" y="3396500"/>
                <a:ext cx="648072" cy="216024"/>
              </a:xfrm>
              <a:prstGeom prst="rect">
                <a:avLst/>
              </a:prstGeom>
              <a:noFill/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 bwMode="auto">
              <a:xfrm>
                <a:off x="801763" y="3717032"/>
                <a:ext cx="1080120" cy="216024"/>
              </a:xfrm>
              <a:prstGeom prst="rect">
                <a:avLst/>
              </a:prstGeom>
              <a:noFill/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7649" y="3815343"/>
              <a:ext cx="3860081" cy="2749647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Прямая со стрелкой 11"/>
            <p:cNvCxnSpPr>
              <a:stCxn id="5" idx="3"/>
              <a:endCxn id="1026" idx="1"/>
            </p:cNvCxnSpPr>
            <p:nvPr/>
          </p:nvCxnSpPr>
          <p:spPr>
            <a:xfrm flipV="1">
              <a:off x="1449835" y="2506945"/>
              <a:ext cx="4280250" cy="99756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10" idx="3"/>
              <a:endCxn id="1028" idx="1"/>
            </p:cNvCxnSpPr>
            <p:nvPr/>
          </p:nvCxnSpPr>
          <p:spPr>
            <a:xfrm>
              <a:off x="1881883" y="3825044"/>
              <a:ext cx="5725766" cy="1365123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Mulish Medium" pitchFamily="2" charset="-52"/>
              </a:rPr>
              <a:t>7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9404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" t="659" r="1268" b="3722"/>
          <a:stretch/>
        </p:blipFill>
        <p:spPr bwMode="auto">
          <a:xfrm>
            <a:off x="671810" y="2905123"/>
            <a:ext cx="4058797" cy="28792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1" y="524781"/>
            <a:ext cx="7449284" cy="705503"/>
          </a:xfrm>
        </p:spPr>
        <p:txBody>
          <a:bodyPr/>
          <a:lstStyle/>
          <a:p>
            <a:pPr algn="l"/>
            <a:r>
              <a:rPr lang="ru-RU" dirty="0" smtClean="0">
                <a:latin typeface="Mulish Medium" pitchFamily="2" charset="-52"/>
              </a:rPr>
              <a:t>Переход на сайт компании</a:t>
            </a:r>
            <a:endParaRPr lang="ru-RU" dirty="0">
              <a:latin typeface="Mulish Medium" pitchFamily="2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95400" y="1326306"/>
            <a:ext cx="4135329" cy="12227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Mulish Medium" pitchFamily="2" charset="-52"/>
              </a:rPr>
              <a:t>Возможность перейти на сайт компании по клику на иконке расширения</a:t>
            </a:r>
            <a:endParaRPr lang="ru-RU" dirty="0">
              <a:latin typeface="Mulish Medium" pitchFamily="2" charset="-5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1340768"/>
            <a:ext cx="6336704" cy="32403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 bwMode="auto">
          <a:xfrm>
            <a:off x="3560419" y="2991619"/>
            <a:ext cx="1095421" cy="504056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481109" y="1772816"/>
            <a:ext cx="1038827" cy="12188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Mulish Medium" pitchFamily="2" charset="-52"/>
              </a:rPr>
              <a:t>8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1482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2135560" y="1484784"/>
            <a:ext cx="7691588" cy="3053370"/>
            <a:chOff x="2783632" y="2520526"/>
            <a:chExt cx="7691588" cy="305337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3632" y="2520526"/>
              <a:ext cx="3349664" cy="1254140"/>
            </a:xfrm>
            <a:prstGeom prst="rect">
              <a:avLst/>
            </a:prstGeom>
            <a:noFill/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62"/>
            <a:stretch/>
          </p:blipFill>
          <p:spPr bwMode="auto">
            <a:xfrm>
              <a:off x="4549120" y="3384622"/>
              <a:ext cx="3312368" cy="2189274"/>
            </a:xfrm>
            <a:prstGeom prst="rect">
              <a:avLst/>
            </a:prstGeom>
            <a:noFill/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 bwMode="auto">
            <a:xfrm>
              <a:off x="5269200" y="2952574"/>
              <a:ext cx="360040" cy="288032"/>
            </a:xfrm>
            <a:prstGeom prst="rect">
              <a:avLst/>
            </a:prstGeom>
            <a:noFill/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 стрелкой 7"/>
            <p:cNvCxnSpPr>
              <a:endCxn id="4" idx="3"/>
            </p:cNvCxnSpPr>
            <p:nvPr/>
          </p:nvCxnSpPr>
          <p:spPr>
            <a:xfrm flipH="1">
              <a:off x="5629240" y="3096590"/>
              <a:ext cx="398188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 bwMode="auto">
            <a:xfrm>
              <a:off x="4693136" y="4608758"/>
              <a:ext cx="2124236" cy="432048"/>
            </a:xfrm>
            <a:prstGeom prst="rect">
              <a:avLst/>
            </a:prstGeom>
            <a:noFill/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6817372" y="3774666"/>
              <a:ext cx="2793752" cy="1064488"/>
              <a:chOff x="5231904" y="3210436"/>
              <a:chExt cx="2793752" cy="1064488"/>
            </a:xfrm>
          </p:grpSpPr>
          <p:cxnSp>
            <p:nvCxnSpPr>
              <p:cNvPr id="11" name="Прямая со стрелкой 10"/>
              <p:cNvCxnSpPr/>
              <p:nvPr/>
            </p:nvCxnSpPr>
            <p:spPr>
              <a:xfrm flipH="1">
                <a:off x="5231904" y="4274924"/>
                <a:ext cx="118813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flipV="1">
                <a:off x="6420036" y="3210436"/>
                <a:ext cx="0" cy="1050116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6420036" y="3210436"/>
                <a:ext cx="1605620" cy="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8" name="Овал 17"/>
            <p:cNvSpPr/>
            <p:nvPr/>
          </p:nvSpPr>
          <p:spPr bwMode="auto">
            <a:xfrm>
              <a:off x="9899220" y="2736590"/>
              <a:ext cx="576000" cy="576000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22" name="Овал 21"/>
            <p:cNvSpPr/>
            <p:nvPr/>
          </p:nvSpPr>
          <p:spPr bwMode="auto">
            <a:xfrm>
              <a:off x="9899220" y="3486666"/>
              <a:ext cx="576000" cy="576000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</p:grpSp>
      <p:sp>
        <p:nvSpPr>
          <p:cNvPr id="21" name="Заголовок 1"/>
          <p:cNvSpPr txBox="1">
            <a:spLocks/>
          </p:cNvSpPr>
          <p:nvPr/>
        </p:nvSpPr>
        <p:spPr>
          <a:xfrm>
            <a:off x="656561" y="537138"/>
            <a:ext cx="8175743" cy="1108781"/>
          </a:xfrm>
          <a:prstGeom prst="rect">
            <a:avLst/>
          </a:prstGeom>
        </p:spPr>
        <p:txBody>
          <a:bodyPr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latin typeface="Mulish Medium" pitchFamily="2" charset="-52"/>
              </a:rPr>
              <a:t>Запуск расширения в два клика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6561" y="4797152"/>
            <a:ext cx="788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Возможен запуск в </a:t>
            </a:r>
            <a:r>
              <a:rPr lang="ru-RU" b="1" dirty="0" smtClean="0"/>
              <a:t>ОДИН</a:t>
            </a:r>
            <a:r>
              <a:rPr lang="ru-RU" dirty="0" smtClean="0"/>
              <a:t> клик, если закрепить расширение в браузере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1"/>
          <a:stretch/>
        </p:blipFill>
        <p:spPr bwMode="auto">
          <a:xfrm>
            <a:off x="2126603" y="5373216"/>
            <a:ext cx="3358621" cy="12541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 bwMode="auto">
          <a:xfrm>
            <a:off x="4261088" y="5856270"/>
            <a:ext cx="360040" cy="288032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>
            <a:endCxn id="20" idx="3"/>
          </p:cNvCxnSpPr>
          <p:nvPr/>
        </p:nvCxnSpPr>
        <p:spPr>
          <a:xfrm flipH="1">
            <a:off x="4621128" y="6000286"/>
            <a:ext cx="434192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 bwMode="auto">
          <a:xfrm>
            <a:off x="9251148" y="5733320"/>
            <a:ext cx="576000" cy="576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56" y="260648"/>
            <a:ext cx="1041549" cy="27037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1665981" y="6469196"/>
            <a:ext cx="308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Mulish Medium" pitchFamily="2" charset="-52"/>
              </a:rPr>
              <a:t>9</a:t>
            </a:r>
            <a:endParaRPr lang="ru-RU" sz="1600" dirty="0">
              <a:latin typeface="Mulish Mediu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0372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rectum202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/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Directum2022</Template>
  <TotalTime>10421</TotalTime>
  <Words>706</Words>
  <Application>Microsoft Office PowerPoint</Application>
  <DocSecurity>0</DocSecurity>
  <PresentationFormat>Произвольный</PresentationFormat>
  <Paragraphs>121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Inter UI</vt:lpstr>
      <vt:lpstr>Mulish Medium</vt:lpstr>
      <vt:lpstr>Mulish ExtraBold</vt:lpstr>
      <vt:lpstr>Calibri</vt:lpstr>
      <vt:lpstr>Directum2022</vt:lpstr>
      <vt:lpstr>Расширение для фиксации учета рабочего времени</vt:lpstr>
      <vt:lpstr>Предпосылки создания</vt:lpstr>
      <vt:lpstr>Процесс учета трудозатрат</vt:lpstr>
      <vt:lpstr>Презентация PowerPoint</vt:lpstr>
      <vt:lpstr>Расширение учета времени в Directum RX</vt:lpstr>
      <vt:lpstr>Интерфейс</vt:lpstr>
      <vt:lpstr>Переход в тикет, задание и проект</vt:lpstr>
      <vt:lpstr>Переход на сайт компании</vt:lpstr>
      <vt:lpstr>Презентация PowerPoint</vt:lpstr>
      <vt:lpstr>Презентация PowerPoint</vt:lpstr>
      <vt:lpstr>Работа без потерь</vt:lpstr>
      <vt:lpstr>Преимущества</vt:lpstr>
      <vt:lpstr>Эффект от внедрения расширения учета рабочего времени</vt:lpstr>
      <vt:lpstr>Спасибо за внимание!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Абызова Эльвира (Abyzova_EF)</dc:creator>
  <cp:lastModifiedBy>marinaantr@mail.ru</cp:lastModifiedBy>
  <cp:revision>1826</cp:revision>
  <dcterms:created xsi:type="dcterms:W3CDTF">2018-04-19T05:59:52Z</dcterms:created>
  <dcterms:modified xsi:type="dcterms:W3CDTF">2025-02-27T06:12:55Z</dcterms:modified>
  <dc:identifier/>
  <dc:language/>
  <cp:version/>
</cp:coreProperties>
</file>